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gif" ContentType="image/gif"/>
  <Override PartName="/ppt/notesSlides/notesSlide20.xml" ContentType="application/vnd.openxmlformats-officedocument.presentationml.notesSlide+xml"/>
  <Override PartName="/ppt/slideMasters/slideMaster7.xml" ContentType="application/vnd.openxmlformats-officedocument.presentationml.slideMaster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5" r:id="rId3"/>
    <p:sldMasterId id="2147483688" r:id="rId4"/>
    <p:sldMasterId id="2147483700" r:id="rId5"/>
    <p:sldMasterId id="2147483712" r:id="rId6"/>
    <p:sldMasterId id="2147483724" r:id="rId7"/>
  </p:sldMasterIdLst>
  <p:notesMasterIdLst>
    <p:notesMasterId r:id="rId39"/>
  </p:notesMasterIdLst>
  <p:sldIdLst>
    <p:sldId id="256" r:id="rId8"/>
    <p:sldId id="307" r:id="rId9"/>
    <p:sldId id="265" r:id="rId10"/>
    <p:sldId id="299" r:id="rId11"/>
    <p:sldId id="306" r:id="rId12"/>
    <p:sldId id="316" r:id="rId13"/>
    <p:sldId id="270" r:id="rId14"/>
    <p:sldId id="281" r:id="rId15"/>
    <p:sldId id="308" r:id="rId16"/>
    <p:sldId id="305" r:id="rId17"/>
    <p:sldId id="309" r:id="rId18"/>
    <p:sldId id="272" r:id="rId19"/>
    <p:sldId id="290" r:id="rId20"/>
    <p:sldId id="310" r:id="rId21"/>
    <p:sldId id="292" r:id="rId22"/>
    <p:sldId id="295" r:id="rId23"/>
    <p:sldId id="297" r:id="rId24"/>
    <p:sldId id="296" r:id="rId25"/>
    <p:sldId id="311" r:id="rId26"/>
    <p:sldId id="321" r:id="rId27"/>
    <p:sldId id="317" r:id="rId28"/>
    <p:sldId id="260" r:id="rId29"/>
    <p:sldId id="318" r:id="rId30"/>
    <p:sldId id="319" r:id="rId31"/>
    <p:sldId id="320" r:id="rId32"/>
    <p:sldId id="312" r:id="rId33"/>
    <p:sldId id="314" r:id="rId34"/>
    <p:sldId id="280" r:id="rId35"/>
    <p:sldId id="263" r:id="rId36"/>
    <p:sldId id="301" r:id="rId37"/>
    <p:sldId id="300" r:id="rId3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52" autoAdjust="0"/>
    <p:restoredTop sz="93961" autoAdjust="0"/>
  </p:normalViewPr>
  <p:slideViewPr>
    <p:cSldViewPr>
      <p:cViewPr>
        <p:scale>
          <a:sx n="70" d="100"/>
          <a:sy n="70" d="100"/>
        </p:scale>
        <p:origin x="-11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slide" Target="slides/slide27.xml"/><Relationship Id="rId42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plotArea>
      <c:layout>
        <c:manualLayout>
          <c:layoutTarget val="inner"/>
          <c:xMode val="edge"/>
          <c:yMode val="edge"/>
          <c:x val="0.36897425394080163"/>
          <c:y val="3.8495188101487311E-2"/>
          <c:w val="0.60276627271302152"/>
          <c:h val="0.923009623797025"/>
        </c:manualLayout>
      </c:layout>
      <c:barChart>
        <c:barDir val="bar"/>
        <c:grouping val="clustered"/>
        <c:ser>
          <c:idx val="0"/>
          <c:order val="0"/>
          <c:cat>
            <c:strRef>
              <c:f>Sheet2!$A$1:$A$15</c:f>
              <c:strCache>
                <c:ptCount val="15"/>
                <c:pt idx="1">
                  <c:v>JetBlue </c:v>
                </c:pt>
                <c:pt idx="2">
                  <c:v>Independence Air </c:v>
                </c:pt>
                <c:pt idx="3">
                  <c:v>Hawaiian </c:v>
                </c:pt>
                <c:pt idx="4">
                  <c:v>Atlantic Southeast </c:v>
                </c:pt>
                <c:pt idx="5">
                  <c:v>American Eagle </c:v>
                </c:pt>
                <c:pt idx="6">
                  <c:v>Southwest </c:v>
                </c:pt>
                <c:pt idx="7">
                  <c:v>American </c:v>
                </c:pt>
                <c:pt idx="8">
                  <c:v>Delta </c:v>
                </c:pt>
                <c:pt idx="9">
                  <c:v>Continental </c:v>
                </c:pt>
                <c:pt idx="10">
                  <c:v>US Airways </c:v>
                </c:pt>
                <c:pt idx="11">
                  <c:v>United </c:v>
                </c:pt>
                <c:pt idx="12">
                  <c:v>Northwest </c:v>
                </c:pt>
                <c:pt idx="13">
                  <c:v>America West </c:v>
                </c:pt>
                <c:pt idx="14">
                  <c:v>Alaska </c:v>
                </c:pt>
              </c:strCache>
            </c:strRef>
          </c:cat>
          <c:val>
            <c:numRef>
              <c:f>Sheet2!$B$1:$B$15</c:f>
              <c:numCache>
                <c:formatCode>General</c:formatCode>
                <c:ptCount val="15"/>
                <c:pt idx="1">
                  <c:v>2.0000000000000021E-2</c:v>
                </c:pt>
                <c:pt idx="2">
                  <c:v>8.0000000000000085E-2</c:v>
                </c:pt>
                <c:pt idx="3">
                  <c:v>5.3</c:v>
                </c:pt>
                <c:pt idx="4">
                  <c:v>7.9</c:v>
                </c:pt>
                <c:pt idx="5">
                  <c:v>8.6</c:v>
                </c:pt>
                <c:pt idx="6">
                  <c:v>9.5</c:v>
                </c:pt>
                <c:pt idx="7">
                  <c:v>9.6</c:v>
                </c:pt>
                <c:pt idx="8">
                  <c:v>11.4</c:v>
                </c:pt>
                <c:pt idx="9">
                  <c:v>12.8</c:v>
                </c:pt>
                <c:pt idx="10">
                  <c:v>14.3</c:v>
                </c:pt>
                <c:pt idx="11">
                  <c:v>14.8</c:v>
                </c:pt>
                <c:pt idx="12">
                  <c:v>16.5</c:v>
                </c:pt>
                <c:pt idx="13">
                  <c:v>18</c:v>
                </c:pt>
                <c:pt idx="14">
                  <c:v>18.600000000000001</c:v>
                </c:pt>
              </c:numCache>
            </c:numRef>
          </c:val>
        </c:ser>
        <c:dLbls>
          <c:showVal val="1"/>
        </c:dLbls>
        <c:gapWidth val="20"/>
        <c:overlap val="15"/>
        <c:axId val="59943552"/>
        <c:axId val="60117376"/>
      </c:barChart>
      <c:catAx>
        <c:axId val="59943552"/>
        <c:scaling>
          <c:orientation val="minMax"/>
        </c:scaling>
        <c:axPos val="l"/>
        <c:numFmt formatCode="General" sourceLinked="1"/>
        <c:majorTickMark val="none"/>
        <c:tickLblPos val="nextTo"/>
        <c:txPr>
          <a:bodyPr/>
          <a:lstStyle/>
          <a:p>
            <a:pPr>
              <a:defRPr lang="ja-JP"/>
            </a:pPr>
            <a:endParaRPr lang="en-US"/>
          </a:p>
        </c:txPr>
        <c:crossAx val="60117376"/>
        <c:crosses val="autoZero"/>
        <c:auto val="1"/>
        <c:lblAlgn val="ctr"/>
        <c:lblOffset val="100"/>
      </c:catAx>
      <c:valAx>
        <c:axId val="60117376"/>
        <c:scaling>
          <c:orientation val="minMax"/>
        </c:scaling>
        <c:delete val="1"/>
        <c:axPos val="b"/>
        <c:numFmt formatCode="General" sourceLinked="1"/>
        <c:tickLblPos val="none"/>
        <c:crossAx val="59943552"/>
        <c:crosses val="autoZero"/>
        <c:crossBetween val="between"/>
      </c:valAx>
    </c:plotArea>
    <c:plotVisOnly val="1"/>
  </c:chart>
  <c:spPr>
    <a:ln>
      <a:noFill/>
    </a:ln>
  </c:spPr>
  <c:txPr>
    <a:bodyPr/>
    <a:lstStyle/>
    <a:p>
      <a:pPr>
        <a:defRPr sz="140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88A0B2-86FB-4E70-A926-52E66D618C45}" type="datetimeFigureOut">
              <a:rPr kumimoji="1" lang="ja-JP" altLang="en-US" smtClean="0"/>
              <a:pPr/>
              <a:t>2009/12/14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EC32A0-A6C3-40B8-B36D-0ED75C020D0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11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14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15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16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18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19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22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24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26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27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4820" name="ヘッダー プレースホルダ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4" charset="0"/>
              </a:rPr>
              <a:t>Student Handout on Revenue Management</a:t>
            </a:r>
          </a:p>
        </p:txBody>
      </p:sp>
      <p:sp>
        <p:nvSpPr>
          <p:cNvPr id="34821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4" charset="0"/>
              </a:rPr>
              <a:t>March 2009</a:t>
            </a:r>
          </a:p>
        </p:txBody>
      </p:sp>
      <p:sp>
        <p:nvSpPr>
          <p:cNvPr id="34822" name="スライド番号プレースホルダ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A579D9-D653-43E7-9936-1119E6FC6145}" type="slidenum">
              <a:rPr lang="en-US" altLang="ja-JP">
                <a:latin typeface="Arial" pitchFamily="34" charset="0"/>
              </a:rPr>
              <a:pPr/>
              <a:t>28</a:t>
            </a:fld>
            <a:endParaRPr lang="en-US" altLang="ja-JP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4755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kumimoji="1" lang="ja-JP" altLang="en-US" smtClean="0">
              <a:cs typeface="Arial" pitchFamily="34" charset="0"/>
            </a:endParaRPr>
          </a:p>
        </p:txBody>
      </p:sp>
      <p:sp>
        <p:nvSpPr>
          <p:cNvPr id="74756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548AE41-141F-4D42-9DD9-9AF7FFA2D1B6}" type="slidenum">
              <a:rPr lang="en-US" altLang="ja-JP"/>
              <a:pPr/>
              <a:t>29</a:t>
            </a:fld>
            <a:endParaRPr lang="en-US" altLang="ja-JP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30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31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ED8D1-6995-4536-AB35-0DF7927D454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4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5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6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ノート プレースホルダ 2"/>
          <p:cNvSpPr>
            <a:spLocks noGrp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ja-JP" altLang="en-US" smtClean="0">
              <a:latin typeface="Arial" pitchFamily="34" charset="0"/>
            </a:endParaRPr>
          </a:p>
        </p:txBody>
      </p:sp>
      <p:sp>
        <p:nvSpPr>
          <p:cNvPr id="35844" name="ヘッダー プレースホルダ 3"/>
          <p:cNvSpPr>
            <a:spLocks noGrp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4" charset="0"/>
              </a:rPr>
              <a:t>Student Handout on Revenue Management</a:t>
            </a:r>
          </a:p>
        </p:txBody>
      </p:sp>
      <p:sp>
        <p:nvSpPr>
          <p:cNvPr id="35845" name="フッター プレースホルダ 4"/>
          <p:cNvSpPr>
            <a:spLocks noGrp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 altLang="ja-JP" smtClean="0">
                <a:latin typeface="Arial" pitchFamily="34" charset="0"/>
              </a:rPr>
              <a:t>March 2009</a:t>
            </a:r>
          </a:p>
        </p:txBody>
      </p:sp>
      <p:sp>
        <p:nvSpPr>
          <p:cNvPr id="35846" name="スライド番号プレースホルダ 5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F1C231-02EB-4690-9FE7-FB99217ABF61}" type="slidenum">
              <a:rPr lang="en-US" altLang="ja-JP">
                <a:latin typeface="Arial" pitchFamily="34" charset="0"/>
              </a:rPr>
              <a:pPr/>
              <a:t>8</a:t>
            </a:fld>
            <a:endParaRPr lang="en-US" altLang="ja-JP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EC32A0-A6C3-40B8-B36D-0ED75C020D0E}" type="slidenum">
              <a:rPr kumimoji="1" lang="ja-JP" altLang="en-US" smtClean="0">
                <a:solidFill>
                  <a:prstClr val="black"/>
                </a:solidFill>
              </a:rPr>
              <a:pPr/>
              <a:t>9</a:t>
            </a:fld>
            <a:endParaRPr kumimoji="1" lang="ja-JP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541338" y="1371600"/>
            <a:ext cx="8297862" cy="4572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Property of Nomis Solutions Inc. - Confidential Material</a:t>
            </a:r>
            <a:endParaRPr lang="en-US" altLang="ja-JP" b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/>
              <a:t>Page </a:t>
            </a:r>
            <a:fld id="{07C32624-79E3-4CEB-97FD-4AC26495D11C}" type="slidenum">
              <a:rPr lang="en-US" altLang="ja-JP"/>
              <a:pPr>
                <a:defRPr/>
              </a:pPr>
              <a:t>‹#›</a:t>
            </a:fld>
            <a:endParaRPr lang="en-US" altLang="ja-JP" b="0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541338" y="1371600"/>
            <a:ext cx="8297862" cy="4572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Property of Nomis Solutions Inc. - Confidential Material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Page </a:t>
            </a:r>
            <a:fld id="{07C32624-79E3-4CEB-97FD-4AC26495D11C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1_タイトル、テキスト、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3226D55-36B3-466B-9008-8641051FF6A7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altLang="ja-JP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541338" y="1371600"/>
            <a:ext cx="8297862" cy="4572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Property of Nomis Solutions Inc. - Confidential Material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Page </a:t>
            </a:r>
            <a:fld id="{07C32624-79E3-4CEB-97FD-4AC26495D11C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タイトル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円/楕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2" name="コンテンツ プレースホル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4" name="コンテンツ プレースホル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コンテンツ プレースホル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1" name="タイトル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タイトル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円/楕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2" name="コンテンツ プレースホル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4" name="コンテンツ プレースホル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コンテンツ プレースホル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1" name="タイトル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 サブタイトルの書式設定</a:t>
            </a:r>
            <a:endParaRPr kumimoji="0" lang="en-US"/>
          </a:p>
        </p:txBody>
      </p:sp>
      <p:sp>
        <p:nvSpPr>
          <p:cNvPr id="28" name="タイトル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cxnSp>
        <p:nvCxnSpPr>
          <p:cNvPr id="8" name="直線コネクタ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コネクタ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円/楕円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日付プレースホル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6" name="スライド番号プレースホル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7" name="フッター プレースホル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コンテンツ プレースホル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6" name="フッター プレースホル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7" name="タイトル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7" name="直線コネクタ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1" name="コンテンツ プレースホル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2" name="コンテンツ プレースホル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4" name="コンテンツ プレースホル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12" name="テキスト プレースホル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cxnSp>
        <p:nvCxnSpPr>
          <p:cNvPr id="10" name="直線コネクタ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コンテンツ プレースホル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31" name="タイトル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</p:txBody>
      </p:sp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9144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541338" y="1371600"/>
            <a:ext cx="8297862" cy="4572000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Property of Nomis Solutions Inc. - Confidential Material</a:t>
            </a: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Page </a:t>
            </a:r>
            <a:fld id="{07C32624-79E3-4CEB-97FD-4AC26495D11C}" type="slidenum">
              <a:rPr lang="en-US" altLang="ja-JP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slideLayout" Target="../slideLayouts/slideLayout82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43269C-8E9E-4CD7-8212-7729C156E0B2}" type="datetimeFigureOut">
              <a:rPr lang="en-US" smtClean="0"/>
              <a:pPr/>
              <a:t>12/14/2009</a:t>
            </a:fld>
            <a:endParaRPr 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A26D49-2E42-46D7-AA18-6F3A9ECE3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タイトル プレースホル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1" latinLnBrk="0" hangingPunct="1">
        <a:spcBef>
          <a:spcPct val="0"/>
        </a:spcBef>
        <a:buNone/>
        <a:defRPr kumimoji="1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タイトル プレースホル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l" rtl="0" eaLnBrk="1" latinLnBrk="0" hangingPunct="1">
        <a:spcBef>
          <a:spcPct val="0"/>
        </a:spcBef>
        <a:buNone/>
        <a:defRPr kumimoji="1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プレースホル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24" name="日付プレースホル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243269C-8E9E-4CD7-8212-7729C156E0B2}" type="datetimeFigureOut">
              <a:rPr lang="en-US" smtClean="0">
                <a:solidFill>
                  <a:srgbClr val="FEFAC9"/>
                </a:solidFill>
              </a:rPr>
              <a:pPr/>
              <a:t>12/14/2009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AA26D49-2E42-46D7-AA18-6F3A9ECE3DA6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タイトル プレースホル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 タイトルの書式設定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xStyles>
    <p:titleStyle>
      <a:lvl1pPr algn="l" rtl="0" eaLnBrk="1" latinLnBrk="0" hangingPunct="1">
        <a:spcBef>
          <a:spcPct val="0"/>
        </a:spcBef>
        <a:buNone/>
        <a:defRPr kumimoji="1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1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3269C-8E9E-4CD7-8212-7729C156E0B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12/14/2009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26D49-2E42-46D7-AA18-6F3A9ECE3DA6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18000" b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24000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latin typeface="Impact" pitchFamily="34" charset="0"/>
              </a:rPr>
              <a:t>Yield Management of Airline Revenue</a:t>
            </a:r>
            <a:endParaRPr lang="en-US" sz="36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718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How to </a:t>
            </a:r>
            <a:r>
              <a:rPr lang="en-US" altLang="ja-JP" dirty="0" smtClean="0">
                <a:solidFill>
                  <a:schemeClr val="accent1">
                    <a:lumMod val="50000"/>
                  </a:schemeClr>
                </a:solidFill>
              </a:rPr>
              <a:t>M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anage Overbooking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&amp;</a:t>
            </a:r>
          </a:p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Discount Tickets Allocation 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822860" y="5562600"/>
            <a:ext cx="5652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 smtClean="0"/>
              <a:t>Team 6</a:t>
            </a:r>
          </a:p>
          <a:p>
            <a:pPr algn="ctr"/>
            <a:r>
              <a:rPr kumimoji="1" lang="en-US" altLang="ja-JP" dirty="0" smtClean="0"/>
              <a:t>Takeshi OTSU, Fahri, UGUR, Takuya UOZUMI, Albert WANG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Objective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altLang="ja-JP" b="1" dirty="0" smtClean="0"/>
              <a:t>Modeling yield managements – overbooking and discounting</a:t>
            </a:r>
          </a:p>
          <a:p>
            <a:pPr>
              <a:buNone/>
            </a:pPr>
            <a:endParaRPr lang="en-US" altLang="ja-JP" b="1" dirty="0" smtClean="0"/>
          </a:p>
          <a:p>
            <a:pPr>
              <a:buNone/>
            </a:pPr>
            <a:r>
              <a:rPr lang="en-US" altLang="ja-JP" b="1" dirty="0" smtClean="0"/>
              <a:t>Where we assume </a:t>
            </a:r>
          </a:p>
          <a:p>
            <a:pPr lvl="1"/>
            <a:r>
              <a:rPr lang="en-US" altLang="ja-JP" b="1" dirty="0" smtClean="0"/>
              <a:t>Regular/Discount tickets allocation</a:t>
            </a:r>
          </a:p>
          <a:p>
            <a:pPr lvl="1"/>
            <a:r>
              <a:rPr lang="en-US" altLang="ja-JP" b="1" dirty="0" smtClean="0"/>
              <a:t>No-show travelers</a:t>
            </a:r>
          </a:p>
          <a:p>
            <a:pPr lvl="1"/>
            <a:r>
              <a:rPr kumimoji="1" lang="en-US" altLang="ja-JP" b="1" dirty="0" smtClean="0"/>
              <a:t>Bump-out penalties</a:t>
            </a:r>
          </a:p>
        </p:txBody>
      </p:sp>
      <p:cxnSp>
        <p:nvCxnSpPr>
          <p:cNvPr id="5" name="直線コネクタ 4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>
                <a:solidFill>
                  <a:srgbClr val="FFC000"/>
                </a:solidFill>
              </a:rPr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Conclusion and implication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40000"/>
            <a:lum/>
          </a:blip>
          <a:srcRect/>
          <a:stretch>
            <a:fillRect l="-21000" r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Scenario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US Airways (NY-LA)</a:t>
            </a:r>
          </a:p>
          <a:p>
            <a:r>
              <a:rPr kumimoji="1" lang="en-US" altLang="ja-JP" dirty="0" smtClean="0"/>
              <a:t>215 seats (all economy seats)</a:t>
            </a:r>
          </a:p>
          <a:p>
            <a:pPr lvl="1"/>
            <a:r>
              <a:rPr lang="en-US" altLang="ja-JP" dirty="0" smtClean="0"/>
              <a:t>Regular ticket fee 	$500 </a:t>
            </a:r>
          </a:p>
          <a:p>
            <a:pPr lvl="1"/>
            <a:r>
              <a:rPr lang="en-US" altLang="ja-JP" dirty="0" smtClean="0"/>
              <a:t>Discount ticket fee 	$350 </a:t>
            </a:r>
            <a:r>
              <a:rPr kumimoji="1" lang="en-US" altLang="ja-JP" dirty="0" smtClean="0"/>
              <a:t> </a:t>
            </a:r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lvl="1"/>
            <a:endParaRPr lang="en-US" altLang="ja-JP" dirty="0" smtClean="0"/>
          </a:p>
          <a:p>
            <a:pPr marL="0" lvl="1" indent="0">
              <a:buNone/>
            </a:pPr>
            <a:r>
              <a:rPr kumimoji="1" lang="en-US" altLang="ja-JP" dirty="0" smtClean="0"/>
              <a:t>To maximize profits,</a:t>
            </a:r>
          </a:p>
          <a:p>
            <a:pPr marL="0" lvl="1" indent="0">
              <a:buNone/>
            </a:pPr>
            <a:r>
              <a:rPr kumimoji="1" lang="en-US" altLang="ja-JP" dirty="0" smtClean="0"/>
              <a:t>How many should the company allocate discount ticket seat?</a:t>
            </a:r>
          </a:p>
        </p:txBody>
      </p:sp>
      <p:pic>
        <p:nvPicPr>
          <p:cNvPr id="7" name="Picture 2" descr="Boeing 767-400 seat ma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3541786" y="954014"/>
            <a:ext cx="2060428" cy="655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直線コネクタ 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Decision Tree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6200" y="3429000"/>
            <a:ext cx="14169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dirty="0" smtClean="0">
                <a:solidFill>
                  <a:srgbClr val="C00000"/>
                </a:solidFill>
              </a:rPr>
              <a:t>Allocate</a:t>
            </a:r>
            <a:br>
              <a:rPr kumimoji="1" lang="en-US" altLang="ja-JP" b="1" dirty="0" smtClean="0">
                <a:solidFill>
                  <a:srgbClr val="C00000"/>
                </a:solidFill>
              </a:rPr>
            </a:br>
            <a:r>
              <a:rPr kumimoji="1" lang="en-US" altLang="ja-JP" b="1" dirty="0" smtClean="0">
                <a:solidFill>
                  <a:srgbClr val="C00000"/>
                </a:solidFill>
              </a:rPr>
              <a:t>Discount</a:t>
            </a:r>
          </a:p>
          <a:p>
            <a:pPr algn="ctr"/>
            <a:r>
              <a:rPr kumimoji="1" lang="en-US" altLang="ja-JP" b="1" dirty="0" smtClean="0">
                <a:solidFill>
                  <a:srgbClr val="C00000"/>
                </a:solidFill>
              </a:rPr>
              <a:t>Ticket Seats?</a:t>
            </a:r>
            <a:endParaRPr kumimoji="1" lang="ja-JP" altLang="en-US" b="1" dirty="0">
              <a:solidFill>
                <a:srgbClr val="C00000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447800" y="3810000"/>
            <a:ext cx="228600" cy="22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2209800" y="2819400"/>
            <a:ext cx="228600" cy="228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/>
          <p:cNvCxnSpPr>
            <a:stCxn id="4" idx="3"/>
            <a:endCxn id="5" idx="1"/>
          </p:cNvCxnSpPr>
          <p:nvPr/>
        </p:nvCxnSpPr>
        <p:spPr>
          <a:xfrm flipV="1">
            <a:off x="1676400" y="2933700"/>
            <a:ext cx="533400" cy="990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587222" y="2057400"/>
            <a:ext cx="1286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How many</a:t>
            </a:r>
          </a:p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Seats to sell?</a:t>
            </a:r>
            <a:endParaRPr kumimoji="1" lang="ja-JP" altLang="en-US" sz="1600" b="1" dirty="0">
              <a:solidFill>
                <a:srgbClr val="C0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743200" y="1286470"/>
            <a:ext cx="12650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How many</a:t>
            </a:r>
          </a:p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No-shows?</a:t>
            </a:r>
          </a:p>
          <a:p>
            <a:pPr algn="ctr"/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~N(mean,σ</a:t>
            </a:r>
            <a:r>
              <a:rPr lang="en-US" altLang="ja-JP" sz="16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kumimoji="1" lang="ja-JP" alt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3276600" y="2362200"/>
            <a:ext cx="228600" cy="228600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3276600" y="26670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3276600" y="29718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7" name="直線コネクタ 16"/>
          <p:cNvCxnSpPr>
            <a:stCxn id="5" idx="3"/>
            <a:endCxn id="13" idx="2"/>
          </p:cNvCxnSpPr>
          <p:nvPr/>
        </p:nvCxnSpPr>
        <p:spPr>
          <a:xfrm flipV="1">
            <a:off x="2438400" y="2476500"/>
            <a:ext cx="838200" cy="457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直線コネクタ 18"/>
          <p:cNvCxnSpPr>
            <a:stCxn id="5" idx="3"/>
            <a:endCxn id="14" idx="2"/>
          </p:cNvCxnSpPr>
          <p:nvPr/>
        </p:nvCxnSpPr>
        <p:spPr>
          <a:xfrm flipV="1">
            <a:off x="2438400" y="2781300"/>
            <a:ext cx="8382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5" idx="3"/>
            <a:endCxn id="15" idx="2"/>
          </p:cNvCxnSpPr>
          <p:nvPr/>
        </p:nvCxnSpPr>
        <p:spPr>
          <a:xfrm>
            <a:off x="2438400" y="2933700"/>
            <a:ext cx="8382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円/楕円 23"/>
          <p:cNvSpPr/>
          <p:nvPr/>
        </p:nvSpPr>
        <p:spPr>
          <a:xfrm>
            <a:off x="3352800" y="50292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4648200" y="47244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円/楕円 25"/>
          <p:cNvSpPr/>
          <p:nvPr/>
        </p:nvSpPr>
        <p:spPr>
          <a:xfrm>
            <a:off x="4648200" y="50292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7" name="直線コネクタ 26"/>
          <p:cNvCxnSpPr>
            <a:stCxn id="4" idx="3"/>
            <a:endCxn id="24" idx="2"/>
          </p:cNvCxnSpPr>
          <p:nvPr/>
        </p:nvCxnSpPr>
        <p:spPr>
          <a:xfrm>
            <a:off x="1676400" y="3924300"/>
            <a:ext cx="1676400" cy="121920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直線コネクタ 27"/>
          <p:cNvCxnSpPr>
            <a:stCxn id="24" idx="6"/>
            <a:endCxn id="25" idx="2"/>
          </p:cNvCxnSpPr>
          <p:nvPr/>
        </p:nvCxnSpPr>
        <p:spPr>
          <a:xfrm flipV="1">
            <a:off x="3581400" y="4838700"/>
            <a:ext cx="1066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24" idx="6"/>
            <a:endCxn id="26" idx="2"/>
          </p:cNvCxnSpPr>
          <p:nvPr/>
        </p:nvCxnSpPr>
        <p:spPr>
          <a:xfrm>
            <a:off x="3581400" y="5143500"/>
            <a:ext cx="1066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円/楕円 32"/>
          <p:cNvSpPr/>
          <p:nvPr/>
        </p:nvSpPr>
        <p:spPr>
          <a:xfrm>
            <a:off x="4648200" y="2895599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4648200" y="3200399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円/楕円 34"/>
          <p:cNvSpPr/>
          <p:nvPr/>
        </p:nvSpPr>
        <p:spPr>
          <a:xfrm>
            <a:off x="4648200" y="3505199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6" name="直線コネクタ 35"/>
          <p:cNvCxnSpPr>
            <a:stCxn id="15" idx="6"/>
            <a:endCxn id="33" idx="2"/>
          </p:cNvCxnSpPr>
          <p:nvPr/>
        </p:nvCxnSpPr>
        <p:spPr>
          <a:xfrm flipV="1">
            <a:off x="3505200" y="3009899"/>
            <a:ext cx="1143000" cy="76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線コネクタ 36"/>
          <p:cNvCxnSpPr>
            <a:stCxn id="15" idx="6"/>
            <a:endCxn id="34" idx="2"/>
          </p:cNvCxnSpPr>
          <p:nvPr/>
        </p:nvCxnSpPr>
        <p:spPr>
          <a:xfrm>
            <a:off x="3505200" y="3086100"/>
            <a:ext cx="1143000" cy="2285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コネクタ 37"/>
          <p:cNvCxnSpPr>
            <a:stCxn id="15" idx="6"/>
            <a:endCxn id="35" idx="2"/>
          </p:cNvCxnSpPr>
          <p:nvPr/>
        </p:nvCxnSpPr>
        <p:spPr>
          <a:xfrm>
            <a:off x="3505200" y="3086100"/>
            <a:ext cx="1143000" cy="533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円/楕円 38"/>
          <p:cNvSpPr/>
          <p:nvPr/>
        </p:nvSpPr>
        <p:spPr>
          <a:xfrm>
            <a:off x="4648200" y="53340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4648200" y="56388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2" name="直線コネクタ 41"/>
          <p:cNvCxnSpPr>
            <a:stCxn id="24" idx="6"/>
            <a:endCxn id="39" idx="2"/>
          </p:cNvCxnSpPr>
          <p:nvPr/>
        </p:nvCxnSpPr>
        <p:spPr>
          <a:xfrm>
            <a:off x="3581400" y="5143500"/>
            <a:ext cx="1066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/>
          <p:cNvCxnSpPr>
            <a:stCxn id="24" idx="6"/>
            <a:endCxn id="40" idx="2"/>
          </p:cNvCxnSpPr>
          <p:nvPr/>
        </p:nvCxnSpPr>
        <p:spPr>
          <a:xfrm>
            <a:off x="3581400" y="5143500"/>
            <a:ext cx="1066800" cy="609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コネクタ 53"/>
          <p:cNvCxnSpPr>
            <a:stCxn id="35" idx="6"/>
            <a:endCxn id="50" idx="2"/>
          </p:cNvCxnSpPr>
          <p:nvPr/>
        </p:nvCxnSpPr>
        <p:spPr>
          <a:xfrm flipV="1">
            <a:off x="4876800" y="3467100"/>
            <a:ext cx="914400" cy="152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>
            <a:stCxn id="40" idx="6"/>
            <a:endCxn id="57" idx="2"/>
          </p:cNvCxnSpPr>
          <p:nvPr/>
        </p:nvCxnSpPr>
        <p:spPr>
          <a:xfrm>
            <a:off x="4876800" y="5753100"/>
            <a:ext cx="914400" cy="457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円/楕円 74"/>
          <p:cNvSpPr/>
          <p:nvPr/>
        </p:nvSpPr>
        <p:spPr>
          <a:xfrm>
            <a:off x="1828800" y="32004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Y</a:t>
            </a:r>
            <a:endParaRPr kumimoji="1" lang="ja-JP" altLang="en-US" dirty="0"/>
          </a:p>
        </p:txBody>
      </p:sp>
      <p:sp>
        <p:nvSpPr>
          <p:cNvPr id="76" name="円/楕円 75"/>
          <p:cNvSpPr/>
          <p:nvPr/>
        </p:nvSpPr>
        <p:spPr>
          <a:xfrm>
            <a:off x="1828800" y="4038600"/>
            <a:ext cx="381000" cy="3810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N</a:t>
            </a:r>
            <a:endParaRPr kumimoji="1"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5811869" y="1447800"/>
            <a:ext cx="184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b="1" u="sng" dirty="0" smtClean="0">
                <a:solidFill>
                  <a:srgbClr val="C00000"/>
                </a:solidFill>
              </a:rPr>
              <a:t>Expected Profits?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096218" y="1295400"/>
            <a:ext cx="12650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How much</a:t>
            </a:r>
          </a:p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Bumping</a:t>
            </a:r>
          </a:p>
          <a:p>
            <a:pPr algn="ctr"/>
            <a:r>
              <a:rPr kumimoji="1" lang="en-US" altLang="ja-JP" sz="1600" b="1" dirty="0" smtClean="0">
                <a:solidFill>
                  <a:srgbClr val="C00000"/>
                </a:solidFill>
              </a:rPr>
              <a:t>cost?</a:t>
            </a:r>
          </a:p>
          <a:p>
            <a:pPr algn="ctr"/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~N(mean,σ</a:t>
            </a:r>
            <a:r>
              <a:rPr lang="en-US" altLang="ja-JP" sz="1600" b="1" baseline="30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altLang="ja-JP" sz="1600" b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kumimoji="1" lang="ja-JP" altLang="en-US" sz="1600" b="1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9" name="円/楕円 48"/>
          <p:cNvSpPr/>
          <p:nvPr/>
        </p:nvSpPr>
        <p:spPr>
          <a:xfrm>
            <a:off x="5791200" y="5486401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円/楕円 49"/>
          <p:cNvSpPr/>
          <p:nvPr/>
        </p:nvSpPr>
        <p:spPr>
          <a:xfrm>
            <a:off x="5791200" y="33528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1" name="円/楕円 50"/>
          <p:cNvSpPr/>
          <p:nvPr/>
        </p:nvSpPr>
        <p:spPr>
          <a:xfrm>
            <a:off x="5791200" y="36576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円/楕円 51"/>
          <p:cNvSpPr/>
          <p:nvPr/>
        </p:nvSpPr>
        <p:spPr>
          <a:xfrm>
            <a:off x="5791200" y="3962400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円/楕円 55"/>
          <p:cNvSpPr/>
          <p:nvPr/>
        </p:nvSpPr>
        <p:spPr>
          <a:xfrm>
            <a:off x="5791200" y="5791201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7" name="円/楕円 56"/>
          <p:cNvSpPr/>
          <p:nvPr/>
        </p:nvSpPr>
        <p:spPr>
          <a:xfrm>
            <a:off x="5791200" y="6096001"/>
            <a:ext cx="228600" cy="228600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8" name="直線コネクタ 57"/>
          <p:cNvCxnSpPr>
            <a:stCxn id="52" idx="6"/>
          </p:cNvCxnSpPr>
          <p:nvPr/>
        </p:nvCxnSpPr>
        <p:spPr>
          <a:xfrm flipV="1">
            <a:off x="6019800" y="3771900"/>
            <a:ext cx="9144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線コネクタ 58"/>
          <p:cNvCxnSpPr>
            <a:stCxn id="52" idx="6"/>
          </p:cNvCxnSpPr>
          <p:nvPr/>
        </p:nvCxnSpPr>
        <p:spPr>
          <a:xfrm>
            <a:off x="6019800" y="4076700"/>
            <a:ext cx="914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>
            <a:stCxn id="52" idx="6"/>
          </p:cNvCxnSpPr>
          <p:nvPr/>
        </p:nvCxnSpPr>
        <p:spPr>
          <a:xfrm>
            <a:off x="6019800" y="4076700"/>
            <a:ext cx="9144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線コネクタ 60"/>
          <p:cNvCxnSpPr>
            <a:stCxn id="57" idx="6"/>
          </p:cNvCxnSpPr>
          <p:nvPr/>
        </p:nvCxnSpPr>
        <p:spPr>
          <a:xfrm flipV="1">
            <a:off x="6019800" y="5905501"/>
            <a:ext cx="8382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直線コネクタ 64"/>
          <p:cNvCxnSpPr>
            <a:stCxn id="57" idx="6"/>
          </p:cNvCxnSpPr>
          <p:nvPr/>
        </p:nvCxnSpPr>
        <p:spPr>
          <a:xfrm>
            <a:off x="6019800" y="6210301"/>
            <a:ext cx="838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線コネクタ 65"/>
          <p:cNvCxnSpPr>
            <a:stCxn id="57" idx="6"/>
          </p:cNvCxnSpPr>
          <p:nvPr/>
        </p:nvCxnSpPr>
        <p:spPr>
          <a:xfrm>
            <a:off x="6019800" y="6210301"/>
            <a:ext cx="8382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二等辺三角形 66"/>
          <p:cNvSpPr/>
          <p:nvPr/>
        </p:nvSpPr>
        <p:spPr>
          <a:xfrm rot="16200000">
            <a:off x="6901543" y="3690257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二等辺三角形 73"/>
          <p:cNvSpPr/>
          <p:nvPr/>
        </p:nvSpPr>
        <p:spPr>
          <a:xfrm rot="16200000">
            <a:off x="6901543" y="3995057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二等辺三角形 77"/>
          <p:cNvSpPr/>
          <p:nvPr/>
        </p:nvSpPr>
        <p:spPr>
          <a:xfrm rot="16200000">
            <a:off x="6901543" y="4299858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二等辺三角形 78"/>
          <p:cNvSpPr/>
          <p:nvPr/>
        </p:nvSpPr>
        <p:spPr>
          <a:xfrm rot="16200000">
            <a:off x="6825343" y="5823858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二等辺三角形 79"/>
          <p:cNvSpPr/>
          <p:nvPr/>
        </p:nvSpPr>
        <p:spPr>
          <a:xfrm rot="16200000">
            <a:off x="6825343" y="6128658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二等辺三角形 80"/>
          <p:cNvSpPr/>
          <p:nvPr/>
        </p:nvSpPr>
        <p:spPr>
          <a:xfrm rot="16200000">
            <a:off x="6825343" y="6433458"/>
            <a:ext cx="228600" cy="163286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3" name="直線コネクタ 82"/>
          <p:cNvCxnSpPr>
            <a:stCxn id="35" idx="6"/>
            <a:endCxn id="51" idx="2"/>
          </p:cNvCxnSpPr>
          <p:nvPr/>
        </p:nvCxnSpPr>
        <p:spPr>
          <a:xfrm>
            <a:off x="4876800" y="3619499"/>
            <a:ext cx="914400" cy="152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直線コネクタ 83"/>
          <p:cNvCxnSpPr>
            <a:stCxn id="35" idx="6"/>
            <a:endCxn id="52" idx="2"/>
          </p:cNvCxnSpPr>
          <p:nvPr/>
        </p:nvCxnSpPr>
        <p:spPr>
          <a:xfrm>
            <a:off x="4876800" y="3619499"/>
            <a:ext cx="914400" cy="4572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線コネクタ 90"/>
          <p:cNvCxnSpPr>
            <a:stCxn id="40" idx="6"/>
            <a:endCxn id="56" idx="2"/>
          </p:cNvCxnSpPr>
          <p:nvPr/>
        </p:nvCxnSpPr>
        <p:spPr>
          <a:xfrm>
            <a:off x="4876800" y="5753100"/>
            <a:ext cx="914400" cy="1524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>
            <a:stCxn id="40" idx="6"/>
            <a:endCxn id="49" idx="2"/>
          </p:cNvCxnSpPr>
          <p:nvPr/>
        </p:nvCxnSpPr>
        <p:spPr>
          <a:xfrm flipV="1">
            <a:off x="4876800" y="5600701"/>
            <a:ext cx="914400" cy="1523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直線コネクタ 9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>
                <a:solidFill>
                  <a:srgbClr val="FFC000"/>
                </a:solidFill>
              </a:rPr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Conclusion and implication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801" y="1600200"/>
            <a:ext cx="72323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Assumptions</a:t>
            </a:r>
            <a:r>
              <a:rPr lang="en-US" altLang="ja-JP" sz="3600" dirty="0" smtClean="0">
                <a:sym typeface="Wingdings" pitchFamily="2" charset="2"/>
              </a:rPr>
              <a:t> (price, no-shows)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04800" y="4800600"/>
            <a:ext cx="8534400" cy="1600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5638800" y="1295400"/>
            <a:ext cx="3200400" cy="32766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85800" y="3124200"/>
            <a:ext cx="4267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801" y="1600200"/>
            <a:ext cx="72323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Assumptions</a:t>
            </a:r>
            <a:r>
              <a:rPr lang="en-US" altLang="ja-JP" sz="3600" dirty="0" smtClean="0">
                <a:sym typeface="Wingdings" pitchFamily="2" charset="2"/>
              </a:rPr>
              <a:t> (Bump-out passenger)</a:t>
            </a:r>
            <a:endParaRPr kumimoji="1" lang="ja-JP" altLang="en-US" sz="36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3352800" y="4495800"/>
            <a:ext cx="1219200" cy="1143000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228600" y="1981200"/>
            <a:ext cx="4953000" cy="1143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rot="5400000">
            <a:off x="3924300" y="4914900"/>
            <a:ext cx="1143000" cy="304800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6553200" y="5638800"/>
            <a:ext cx="914400" cy="1588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6" name="正方形/長方形 45"/>
          <p:cNvSpPr/>
          <p:nvPr/>
        </p:nvSpPr>
        <p:spPr>
          <a:xfrm>
            <a:off x="5334000" y="1676400"/>
            <a:ext cx="2971800" cy="2362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1" name="直線矢印コネクタ 50"/>
          <p:cNvCxnSpPr/>
          <p:nvPr/>
        </p:nvCxnSpPr>
        <p:spPr>
          <a:xfrm rot="16200000" flipH="1">
            <a:off x="3543300" y="2933700"/>
            <a:ext cx="3886200" cy="1524000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52" name="四角形吹き出し 51"/>
          <p:cNvSpPr/>
          <p:nvPr/>
        </p:nvSpPr>
        <p:spPr>
          <a:xfrm>
            <a:off x="5334000" y="4343400"/>
            <a:ext cx="2209800" cy="612648"/>
          </a:xfrm>
          <a:prstGeom prst="wedgeRectCallout">
            <a:avLst>
              <a:gd name="adj1" fmla="val -55630"/>
              <a:gd name="adj2" fmla="val 152674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Fair Ticket Holders</a:t>
            </a:r>
          </a:p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have a privilege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53" name="円弧 52"/>
          <p:cNvSpPr/>
          <p:nvPr/>
        </p:nvSpPr>
        <p:spPr>
          <a:xfrm>
            <a:off x="4191000" y="1828800"/>
            <a:ext cx="762000" cy="3810000"/>
          </a:xfrm>
          <a:prstGeom prst="arc">
            <a:avLst>
              <a:gd name="adj1" fmla="val 16361030"/>
              <a:gd name="adj2" fmla="val 5270822"/>
            </a:avLst>
          </a:prstGeom>
          <a:ln>
            <a:headEnd type="arrow" w="lg" len="lg"/>
            <a:tailEnd type="diamond" w="med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685800" y="3124200"/>
            <a:ext cx="4267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801" y="1600200"/>
            <a:ext cx="72323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Assumptions</a:t>
            </a:r>
            <a:r>
              <a:rPr lang="en-US" altLang="ja-JP" sz="3600" dirty="0" smtClean="0">
                <a:sym typeface="Wingdings" pitchFamily="2" charset="2"/>
              </a:rPr>
              <a:t> (Bump-out passenger)</a:t>
            </a:r>
            <a:endParaRPr kumimoji="1" lang="ja-JP" altLang="en-US" sz="3600" dirty="0"/>
          </a:p>
        </p:txBody>
      </p:sp>
      <p:cxnSp>
        <p:nvCxnSpPr>
          <p:cNvPr id="12" name="直線矢印コネクタ 11"/>
          <p:cNvCxnSpPr/>
          <p:nvPr/>
        </p:nvCxnSpPr>
        <p:spPr>
          <a:xfrm flipV="1">
            <a:off x="3352800" y="4648200"/>
            <a:ext cx="1219200" cy="1143000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304800" y="1981200"/>
            <a:ext cx="4953000" cy="1143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2" name="直線矢印コネクタ 31"/>
          <p:cNvCxnSpPr/>
          <p:nvPr/>
        </p:nvCxnSpPr>
        <p:spPr>
          <a:xfrm rot="5400000">
            <a:off x="4000500" y="5143500"/>
            <a:ext cx="1066800" cy="228600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rot="5400000">
            <a:off x="4334669" y="5981700"/>
            <a:ext cx="228600" cy="1588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>
            <a:off x="6477000" y="5865812"/>
            <a:ext cx="914400" cy="1588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円弧 14"/>
          <p:cNvSpPr/>
          <p:nvPr/>
        </p:nvSpPr>
        <p:spPr>
          <a:xfrm>
            <a:off x="4114800" y="1676400"/>
            <a:ext cx="762000" cy="4419600"/>
          </a:xfrm>
          <a:prstGeom prst="arc">
            <a:avLst>
              <a:gd name="adj1" fmla="val 16361030"/>
              <a:gd name="adj2" fmla="val 5270822"/>
            </a:avLst>
          </a:prstGeom>
          <a:ln>
            <a:headEnd type="arrow" w="lg" len="lg"/>
            <a:tailEnd type="diamond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四角形吹き出し 19"/>
          <p:cNvSpPr/>
          <p:nvPr/>
        </p:nvSpPr>
        <p:spPr>
          <a:xfrm>
            <a:off x="6096000" y="4191000"/>
            <a:ext cx="2209800" cy="612648"/>
          </a:xfrm>
          <a:prstGeom prst="wedgeRectCallout">
            <a:avLst>
              <a:gd name="adj1" fmla="val -56061"/>
              <a:gd name="adj2" fmla="val 92040"/>
            </a:avLst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Fair Ticket Holders</a:t>
            </a:r>
          </a:p>
          <a:p>
            <a:pPr algn="ctr"/>
            <a:r>
              <a:rPr lang="en-US" altLang="ja-JP" b="1" dirty="0" smtClean="0">
                <a:solidFill>
                  <a:schemeClr val="bg1"/>
                </a:solidFill>
              </a:rPr>
              <a:t>have a privilege</a:t>
            </a:r>
            <a:endParaRPr lang="en-US" altLang="ja-JP" b="1" dirty="0">
              <a:solidFill>
                <a:schemeClr val="bg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5334000" y="1676400"/>
            <a:ext cx="2971800" cy="23622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4" name="直線矢印コネクタ 23"/>
          <p:cNvCxnSpPr/>
          <p:nvPr/>
        </p:nvCxnSpPr>
        <p:spPr>
          <a:xfrm rot="16200000" flipH="1">
            <a:off x="3467100" y="3009900"/>
            <a:ext cx="4038600" cy="1524000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57200" y="3124200"/>
            <a:ext cx="4267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55801" y="1600200"/>
            <a:ext cx="723239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sz="3600" dirty="0" smtClean="0"/>
              <a:t>Assumptions</a:t>
            </a:r>
            <a:r>
              <a:rPr lang="en-US" altLang="ja-JP" sz="3600" dirty="0" smtClean="0">
                <a:sym typeface="Wingdings" pitchFamily="2" charset="2"/>
              </a:rPr>
              <a:t> (Bump-out costs)</a:t>
            </a:r>
            <a:endParaRPr kumimoji="1" lang="ja-JP" altLang="en-US" sz="3600" dirty="0"/>
          </a:p>
        </p:txBody>
      </p:sp>
      <p:cxnSp>
        <p:nvCxnSpPr>
          <p:cNvPr id="9" name="直線矢印コネクタ 8"/>
          <p:cNvCxnSpPr/>
          <p:nvPr/>
        </p:nvCxnSpPr>
        <p:spPr>
          <a:xfrm rot="16200000" flipH="1">
            <a:off x="4495800" y="2590800"/>
            <a:ext cx="3200400" cy="2895600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rot="5400000" flipH="1" flipV="1">
            <a:off x="6515894" y="4456906"/>
            <a:ext cx="2362200" cy="1588"/>
          </a:xfrm>
          <a:prstGeom prst="straightConnector1">
            <a:avLst/>
          </a:prstGeom>
          <a:ln w="28575">
            <a:headEnd type="diamond" w="med" len="med"/>
            <a:tailEnd type="arrow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/>
          <p:nvPr/>
        </p:nvCxnSpPr>
        <p:spPr>
          <a:xfrm rot="5400000" flipH="1" flipV="1">
            <a:off x="6858794" y="4723606"/>
            <a:ext cx="2133600" cy="1588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76200" y="2895600"/>
            <a:ext cx="4953000" cy="18288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直線矢印コネクタ 22"/>
          <p:cNvCxnSpPr/>
          <p:nvPr/>
        </p:nvCxnSpPr>
        <p:spPr>
          <a:xfrm rot="16200000" flipH="1">
            <a:off x="4457700" y="2857500"/>
            <a:ext cx="3200400" cy="2819400"/>
          </a:xfrm>
          <a:prstGeom prst="straightConnector1">
            <a:avLst/>
          </a:prstGeom>
          <a:ln>
            <a:headEnd type="diamond" w="med" len="med"/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685800" y="3124200"/>
            <a:ext cx="42672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>
                <a:solidFill>
                  <a:srgbClr val="FFC000"/>
                </a:solidFill>
              </a:rPr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Conclusion and implication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Conclusion and implication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Privilege vs. No Privilege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Privilege = When the airline bumps out passengers, fair priced ticket holders have priority of seat allocation</a:t>
            </a:r>
          </a:p>
          <a:p>
            <a:r>
              <a:rPr lang="en-US" dirty="0" smtClean="0"/>
              <a:t>No Privilege = When the airline bumps out passengers, neither of the ticket holders has priority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Table - Privilege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752600"/>
            <a:ext cx="7873064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4988" y="1143000"/>
            <a:ext cx="7618412" cy="55525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Optimal Result - Privilege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5943600"/>
            <a:ext cx="278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# Discount Ticket Seats Sold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1371600" y="5181600"/>
            <a:ext cx="2286000" cy="9906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39188" y="1524000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50000"/>
                  </a:schemeClr>
                </a:solidFill>
              </a:rPr>
              <a:t>Net Profits</a:t>
            </a:r>
            <a:endParaRPr kumimoji="1" lang="ja-JP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467600" y="5678269"/>
            <a:ext cx="135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C00000"/>
                </a:solidFill>
              </a:rPr>
              <a:t># Fair Ticket </a:t>
            </a:r>
          </a:p>
          <a:p>
            <a:pPr algn="r"/>
            <a:r>
              <a:rPr kumimoji="1" lang="en-US" altLang="ja-JP" dirty="0" smtClean="0">
                <a:solidFill>
                  <a:srgbClr val="C00000"/>
                </a:solidFill>
              </a:rPr>
              <a:t>Seats Sold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線コネクタ 10"/>
          <p:cNvCxnSpPr/>
          <p:nvPr/>
        </p:nvCxnSpPr>
        <p:spPr>
          <a:xfrm flipV="1">
            <a:off x="4038600" y="5029200"/>
            <a:ext cx="3886200" cy="1143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066800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3048000" y="6107668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180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7998676" y="4800600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962400" y="62600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Decision Table – No Privilege</a:t>
            </a:r>
            <a:endParaRPr lang="en-US" dirty="0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2712" y="1905000"/>
            <a:ext cx="7610094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 l="1430" t="1962" r="1340" b="1913"/>
          <a:stretch>
            <a:fillRect/>
          </a:stretch>
        </p:blipFill>
        <p:spPr bwMode="auto">
          <a:xfrm>
            <a:off x="838200" y="1478056"/>
            <a:ext cx="6781800" cy="4886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Optimal Result – No Privilege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57200" y="5943600"/>
            <a:ext cx="2782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# Discount Ticket Seats Sold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11" name="直線コネクタ 10"/>
          <p:cNvCxnSpPr/>
          <p:nvPr/>
        </p:nvCxnSpPr>
        <p:spPr>
          <a:xfrm>
            <a:off x="1219200" y="5486400"/>
            <a:ext cx="2362200" cy="7620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39188" y="1524000"/>
            <a:ext cx="1184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tx2">
                    <a:lumMod val="50000"/>
                  </a:schemeClr>
                </a:solidFill>
              </a:rPr>
              <a:t>Net Profits</a:t>
            </a:r>
            <a:endParaRPr kumimoji="1" lang="ja-JP" alt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781800" y="4953000"/>
            <a:ext cx="1352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C00000"/>
                </a:solidFill>
              </a:rPr>
              <a:t># Fair Ticket </a:t>
            </a:r>
          </a:p>
          <a:p>
            <a:pPr algn="r"/>
            <a:r>
              <a:rPr kumimoji="1" lang="en-US" altLang="ja-JP" dirty="0" smtClean="0">
                <a:solidFill>
                  <a:srgbClr val="C00000"/>
                </a:solidFill>
              </a:rPr>
              <a:t>Seats Sold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直線コネクタ 10"/>
          <p:cNvCxnSpPr/>
          <p:nvPr/>
        </p:nvCxnSpPr>
        <p:spPr>
          <a:xfrm rot="5400000" flipH="1" flipV="1">
            <a:off x="5048250" y="4095750"/>
            <a:ext cx="2324100" cy="205740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01589" y="2057402"/>
          <a:ext cx="7932810" cy="3657596"/>
        </p:xfrm>
        <a:graphic>
          <a:graphicData uri="http://schemas.openxmlformats.org/drawingml/2006/table">
            <a:tbl>
              <a:tblPr/>
              <a:tblGrid>
                <a:gridCol w="1600705"/>
                <a:gridCol w="1182849"/>
                <a:gridCol w="1465706"/>
                <a:gridCol w="1208566"/>
                <a:gridCol w="1137849"/>
                <a:gridCol w="1337135"/>
              </a:tblGrid>
              <a:tr h="518808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of Tickets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Show-up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Capacity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Bump-out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8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Privilege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8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8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8808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 Privilege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Fair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51880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Discount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4474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smtClean="0"/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>
                <a:solidFill>
                  <a:srgbClr val="FFC000"/>
                </a:solidFill>
              </a:rPr>
              <a:t>Conclusion and Implication</a:t>
            </a:r>
            <a:endParaRPr kumimoji="1" lang="ja-JP" altLang="en-US" sz="3200" dirty="0">
              <a:solidFill>
                <a:srgbClr val="FFC000"/>
              </a:solidFill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Conclusion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ja-JP" b="1" dirty="0" smtClean="0"/>
              <a:t>Q: Needs discount tickets?</a:t>
            </a:r>
          </a:p>
          <a:p>
            <a:pPr marL="0" indent="0">
              <a:buNone/>
            </a:pPr>
            <a:r>
              <a:rPr lang="en-US" altLang="ja-JP" b="1" dirty="0" smtClean="0"/>
              <a:t>	</a:t>
            </a:r>
            <a:r>
              <a:rPr lang="en-US" altLang="ja-JP" b="1" dirty="0" smtClean="0">
                <a:sym typeface="Wingdings" pitchFamily="2" charset="2"/>
              </a:rPr>
              <a:t></a:t>
            </a:r>
            <a:r>
              <a:rPr lang="en-US" altLang="ja-JP" b="1" dirty="0" smtClean="0"/>
              <a:t>Yes</a:t>
            </a:r>
          </a:p>
          <a:p>
            <a:pPr marL="0" indent="0">
              <a:buNone/>
            </a:pPr>
            <a:r>
              <a:rPr lang="en-US" altLang="ja-JP" b="1" dirty="0" smtClean="0"/>
              <a:t>Q: How many?</a:t>
            </a:r>
          </a:p>
          <a:p>
            <a:pPr marL="0" indent="0">
              <a:buNone/>
            </a:pPr>
            <a:r>
              <a:rPr lang="en-US" altLang="ja-JP" b="1" dirty="0" smtClean="0"/>
              <a:t>	</a:t>
            </a:r>
            <a:r>
              <a:rPr lang="en-US" altLang="ja-JP" b="1" dirty="0" smtClean="0">
                <a:sym typeface="Wingdings" pitchFamily="2" charset="2"/>
              </a:rPr>
              <a:t>6 out of 228 tickets (Privilege)</a:t>
            </a:r>
          </a:p>
          <a:p>
            <a:pPr marL="0" indent="0">
              <a:buNone/>
            </a:pPr>
            <a:r>
              <a:rPr lang="en-US" altLang="ja-JP" b="1" dirty="0" smtClean="0">
                <a:sym typeface="Wingdings" pitchFamily="2" charset="2"/>
              </a:rPr>
              <a:t>	140 out of 228 tickets (No Privilege)</a:t>
            </a:r>
          </a:p>
          <a:p>
            <a:pPr marL="0" indent="0">
              <a:buNone/>
            </a:pPr>
            <a:r>
              <a:rPr lang="en-US" altLang="ja-JP" b="1" dirty="0" smtClean="0">
                <a:sym typeface="Wingdings" pitchFamily="2" charset="2"/>
              </a:rPr>
              <a:t>Q: Needs overbooking?</a:t>
            </a:r>
            <a:endParaRPr lang="en-US" altLang="ja-JP" b="1" dirty="0" smtClean="0"/>
          </a:p>
          <a:p>
            <a:pPr marL="0" indent="0">
              <a:buNone/>
            </a:pPr>
            <a:r>
              <a:rPr lang="en-US" altLang="ja-JP" b="1" dirty="0" smtClean="0"/>
              <a:t>	</a:t>
            </a:r>
            <a:r>
              <a:rPr lang="en-US" altLang="ja-JP" b="1" dirty="0" smtClean="0">
                <a:solidFill>
                  <a:srgbClr val="C00000"/>
                </a:solidFill>
                <a:sym typeface="Wingdings" pitchFamily="2" charset="2"/>
              </a:rPr>
              <a:t>Yes (228 – 215 = 13)</a:t>
            </a:r>
            <a:endParaRPr lang="en-US" altLang="ja-JP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en-US" altLang="ja-JP" sz="2600" b="1" dirty="0" smtClean="0"/>
              <a:t>Airlines have too much incentive to overbook expensive tickets</a:t>
            </a:r>
            <a:br>
              <a:rPr lang="en-US" altLang="ja-JP" sz="2600" b="1" dirty="0" smtClean="0"/>
            </a:br>
            <a:r>
              <a:rPr lang="en-US" altLang="ja-JP" sz="2600" b="1" dirty="0" smtClean="0"/>
              <a:t>as long as the penalty is only $400 or less to bump a cheaper-fare passenger</a:t>
            </a:r>
            <a:r>
              <a:rPr lang="en-US" altLang="ja-JP" b="1" dirty="0" smtClean="0"/>
              <a:t>.</a:t>
            </a:r>
            <a:endParaRPr kumimoji="1" lang="ja-JP" altLang="en-US" dirty="0"/>
          </a:p>
        </p:txBody>
      </p:sp>
      <p:pic>
        <p:nvPicPr>
          <p:cNvPr id="4" name="図 3" descr="homer_simpson_doh_0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5454869"/>
            <a:ext cx="1524000" cy="1403131"/>
          </a:xfrm>
          <a:prstGeom prst="rect">
            <a:avLst/>
          </a:prstGeom>
        </p:spPr>
      </p:pic>
      <p:cxnSp>
        <p:nvCxnSpPr>
          <p:cNvPr id="5" name="直線コネクタ 4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07FBB41-FE16-4E46-96CB-BADCE086FF1F}" type="slidenum">
              <a:rPr lang="en-US" altLang="ja-JP">
                <a:latin typeface="Arial" pitchFamily="34" charset="0"/>
                <a:ea typeface="ＭＳ Ｐゴシック" pitchFamily="50" charset="-128"/>
              </a:rPr>
              <a:pPr/>
              <a:t>28</a:t>
            </a:fld>
            <a:endParaRPr lang="en-US" alt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 smtClean="0">
                <a:solidFill>
                  <a:srgbClr val="C00000"/>
                </a:solidFill>
                <a:ea typeface="ＭＳ Ｐゴシック" pitchFamily="50" charset="-128"/>
              </a:rPr>
              <a:t>Implication</a:t>
            </a:r>
            <a:r>
              <a:rPr lang="en-US" altLang="ja-JP" sz="3200" dirty="0" smtClean="0">
                <a:ea typeface="ＭＳ Ｐゴシック" pitchFamily="50" charset="-128"/>
              </a:rPr>
              <a:t/>
            </a:r>
            <a:br>
              <a:rPr lang="en-US" altLang="ja-JP" sz="3200" dirty="0" smtClean="0">
                <a:ea typeface="ＭＳ Ｐゴシック" pitchFamily="50" charset="-128"/>
              </a:rPr>
            </a:br>
            <a:r>
              <a:rPr lang="en-US" altLang="ja-JP" sz="3200" dirty="0" smtClean="0">
                <a:ea typeface="ＭＳ Ｐゴシック" pitchFamily="50" charset="-128"/>
              </a:rPr>
              <a:t>Other field where yield management is useful</a:t>
            </a:r>
          </a:p>
        </p:txBody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828800"/>
            <a:ext cx="8229600" cy="43434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ja-JP" sz="24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Industries with the following characteristics:</a:t>
            </a:r>
          </a:p>
          <a:p>
            <a:r>
              <a:rPr lang="en-US" altLang="ja-JP" sz="2400" b="1" dirty="0" smtClean="0"/>
              <a:t>Any product or service that loses its value</a:t>
            </a:r>
            <a:br>
              <a:rPr lang="en-US" altLang="ja-JP" sz="2400" b="1" dirty="0" smtClean="0"/>
            </a:br>
            <a:r>
              <a:rPr lang="en-US" altLang="ja-JP" sz="2400" b="1" dirty="0" smtClean="0"/>
              <a:t>if unused by a given date </a:t>
            </a:r>
            <a:r>
              <a:rPr lang="en-US" altLang="ja-JP" sz="2400" b="1" dirty="0" smtClean="0">
                <a:ea typeface="Arial Unicode MS" pitchFamily="50" charset="-128"/>
                <a:cs typeface="Arial Unicode MS" pitchFamily="50" charset="-128"/>
              </a:rPr>
              <a:t>advance reservations systems</a:t>
            </a:r>
          </a:p>
          <a:p>
            <a:r>
              <a:rPr lang="en-US" altLang="ja-JP" sz="2400" b="1" dirty="0" smtClean="0"/>
              <a:t>Inventory reserved prior to its use.</a:t>
            </a:r>
            <a:endParaRPr lang="en-US" altLang="ja-JP" sz="2400" b="1" dirty="0" smtClean="0">
              <a:ea typeface="Arial Unicode MS" pitchFamily="50" charset="-128"/>
              <a:cs typeface="Arial Unicode MS" pitchFamily="50" charset="-128"/>
            </a:endParaRPr>
          </a:p>
          <a:p>
            <a:r>
              <a:rPr lang="en-US" altLang="ja-JP" sz="2400" b="1" dirty="0" smtClean="0"/>
              <a:t>Very low marginal costs. </a:t>
            </a:r>
          </a:p>
          <a:p>
            <a:r>
              <a:rPr lang="en-US" altLang="ja-JP" sz="2400" b="1" dirty="0" smtClean="0"/>
              <a:t>Multiple pricing structure.</a:t>
            </a:r>
          </a:p>
          <a:p>
            <a:r>
              <a:rPr lang="en-US" altLang="ja-JP" sz="2400" b="1" dirty="0" smtClean="0"/>
              <a:t>Inappropriate pricing has a very negative impact. </a:t>
            </a:r>
          </a:p>
          <a:p>
            <a:r>
              <a:rPr lang="en-US" altLang="ja-JP" sz="2400" b="1" dirty="0" smtClean="0">
                <a:ea typeface="Arial Unicode MS" pitchFamily="50" charset="-128"/>
                <a:cs typeface="Arial Unicode MS" pitchFamily="50" charset="-128"/>
              </a:rPr>
              <a:t>Cancellations and no-shows</a:t>
            </a:r>
            <a:endParaRPr lang="en-US" altLang="ja-JP" sz="2400" b="1" dirty="0" smtClean="0"/>
          </a:p>
          <a:p>
            <a:endParaRPr lang="en-US" altLang="ja-JP" sz="2400" b="1" dirty="0" smtClean="0"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381000" y="13716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スライド番号プレースホルダ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altLang="ja-JP">
                <a:ea typeface="ＭＳ Ｐゴシック" pitchFamily="50" charset="-128"/>
              </a:rPr>
              <a:t>Page </a:t>
            </a:r>
            <a:fld id="{F4789DA3-6AC2-4C37-A62C-CC6AD1098F9B}" type="slidenum">
              <a:rPr lang="en-US" altLang="ja-JP">
                <a:ea typeface="ＭＳ Ｐゴシック" pitchFamily="50" charset="-128"/>
              </a:rPr>
              <a:pPr/>
              <a:t>29</a:t>
            </a:fld>
            <a:endParaRPr lang="en-US" altLang="ja-JP" b="0">
              <a:solidFill>
                <a:schemeClr val="tx1"/>
              </a:solidFill>
              <a:ea typeface="ＭＳ Ｐゴシック" pitchFamily="50" charset="-128"/>
            </a:endParaRPr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ja-JP" dirty="0" smtClean="0">
                <a:ea typeface="ＭＳ Ｐゴシック" pitchFamily="50" charset="-128"/>
              </a:rPr>
              <a:t>Examples</a:t>
            </a:r>
          </a:p>
        </p:txBody>
      </p:sp>
      <p:graphicFrame>
        <p:nvGraphicFramePr>
          <p:cNvPr id="8" name="表プレースホルダ 7"/>
          <p:cNvGraphicFramePr>
            <a:graphicFrameLocks noGrp="1"/>
          </p:cNvGraphicFramePr>
          <p:nvPr>
            <p:ph type="tbl" idx="1"/>
          </p:nvPr>
        </p:nvGraphicFramePr>
        <p:xfrm>
          <a:off x="685800" y="1905000"/>
          <a:ext cx="7620000" cy="3200400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3963344"/>
                <a:gridCol w="3656656"/>
              </a:tblGrid>
              <a:tr h="522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Industry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Capacity</a:t>
                      </a:r>
                      <a:endParaRPr lang="ja-JP" sz="1000" kern="100" dirty="0">
                        <a:latin typeface="Book Antiqua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Unit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2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 smtClean="0">
                          <a:latin typeface="Book Antiqua" pitchFamily="18" charset="0"/>
                        </a:rPr>
                        <a:t>Airline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Seat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Air Freight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Weight, Volume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Hotel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Room Night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Rental Car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Rental Day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Broadcasting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Book Antiqua" pitchFamily="18" charset="0"/>
                        </a:rPr>
                        <a:t>Time unit</a:t>
                      </a:r>
                      <a:endParaRPr lang="ja-JP" sz="1000" kern="10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Events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Book Antiqua" pitchFamily="18" charset="0"/>
                        </a:rPr>
                        <a:t>Seat</a:t>
                      </a:r>
                      <a:endParaRPr lang="ja-JP" sz="1000" kern="10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1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Cruise Line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>
                          <a:latin typeface="Book Antiqua" pitchFamily="18" charset="0"/>
                        </a:rPr>
                        <a:t>Berth</a:t>
                      </a:r>
                      <a:endParaRPr lang="ja-JP" sz="1000" kern="10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25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Concert/Sporting Event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00" dirty="0">
                          <a:latin typeface="Book Antiqua" pitchFamily="18" charset="0"/>
                        </a:rPr>
                        <a:t>Seat</a:t>
                      </a:r>
                      <a:endParaRPr lang="ja-JP" sz="1000" kern="100" dirty="0">
                        <a:latin typeface="Book Antiqua" pitchFamily="18" charset="0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 smtClean="0">
                <a:solidFill>
                  <a:srgbClr val="C00000"/>
                </a:solidFill>
              </a:rPr>
              <a:t>Have you ever been bumped </a:t>
            </a:r>
            <a:r>
              <a:rPr lang="en-US" altLang="ja-JP" sz="3200" dirty="0" smtClean="0">
                <a:solidFill>
                  <a:srgbClr val="C00000"/>
                </a:solidFill>
              </a:rPr>
              <a:t>off</a:t>
            </a:r>
            <a:r>
              <a:rPr kumimoji="1" lang="en-US" altLang="ja-JP" sz="3200" dirty="0" smtClean="0">
                <a:solidFill>
                  <a:srgbClr val="C00000"/>
                </a:solidFill>
              </a:rPr>
              <a:t> </a:t>
            </a:r>
            <a:r>
              <a:rPr lang="en-US" altLang="ja-JP" sz="3200" dirty="0" smtClean="0">
                <a:solidFill>
                  <a:srgbClr val="C00000"/>
                </a:solidFill>
              </a:rPr>
              <a:t>of</a:t>
            </a:r>
            <a:r>
              <a:rPr kumimoji="1" lang="en-US" altLang="ja-JP" sz="3200" dirty="0" smtClean="0">
                <a:solidFill>
                  <a:srgbClr val="C00000"/>
                </a:solidFill>
              </a:rPr>
              <a:t> flights?</a:t>
            </a:r>
            <a:endParaRPr kumimoji="1" lang="ja-JP" altLang="en-US" sz="3200" dirty="0">
              <a:solidFill>
                <a:srgbClr val="C00000"/>
              </a:solidFill>
            </a:endParaRPr>
          </a:p>
        </p:txBody>
      </p:sp>
      <p:pic>
        <p:nvPicPr>
          <p:cNvPr id="9" name="Picture 2" descr="MIDSEATjp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400" y="3352800"/>
            <a:ext cx="3083313" cy="2057400"/>
          </a:xfrm>
          <a:prstGeom prst="rect">
            <a:avLst/>
          </a:prstGeom>
          <a:noFill/>
        </p:spPr>
      </p:pic>
      <p:sp>
        <p:nvSpPr>
          <p:cNvPr id="11" name="正方形/長方形 10"/>
          <p:cNvSpPr/>
          <p:nvPr/>
        </p:nvSpPr>
        <p:spPr>
          <a:xfrm>
            <a:off x="5898047" y="6019800"/>
            <a:ext cx="32459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>
              <a:buNone/>
            </a:pPr>
            <a:r>
              <a:rPr lang="en-US" altLang="ja-JP" sz="1400" dirty="0" smtClean="0"/>
              <a:t>(source: US Dep. Of Transportation(2006))</a:t>
            </a:r>
          </a:p>
        </p:txBody>
      </p:sp>
      <p:cxnSp>
        <p:nvCxnSpPr>
          <p:cNvPr id="13" name="直線コネクタ 12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4" name="正方形/長方形 13"/>
          <p:cNvSpPr/>
          <p:nvPr/>
        </p:nvSpPr>
        <p:spPr>
          <a:xfrm>
            <a:off x="152400" y="6488668"/>
            <a:ext cx="891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i="1" dirty="0" smtClean="0">
                <a:solidFill>
                  <a:schemeClr val="accent1">
                    <a:lumMod val="75000"/>
                  </a:schemeClr>
                </a:solidFill>
                <a:latin typeface="Book Antiqua" pitchFamily="18" charset="0"/>
              </a:rPr>
              <a:t>50,000+ passengers are involuntarily bumped by the US 10 largest airlines each year.</a:t>
            </a:r>
            <a:endParaRPr lang="ja-JP" altLang="en-US" i="1" dirty="0">
              <a:solidFill>
                <a:schemeClr val="accent1">
                  <a:lumMod val="75000"/>
                </a:schemeClr>
              </a:solidFill>
              <a:latin typeface="Book Antiqua" pitchFamily="18" charset="0"/>
            </a:endParaRPr>
          </a:p>
        </p:txBody>
      </p:sp>
      <p:graphicFrame>
        <p:nvGraphicFramePr>
          <p:cNvPr id="17" name="コンテンツ プレースホルダ 16"/>
          <p:cNvGraphicFramePr>
            <a:graphicFrameLocks noGrp="1"/>
          </p:cNvGraphicFramePr>
          <p:nvPr>
            <p:ph idx="1"/>
          </p:nvPr>
        </p:nvGraphicFramePr>
        <p:xfrm>
          <a:off x="381000" y="1676400"/>
          <a:ext cx="6324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テキスト ボックス 17"/>
          <p:cNvSpPr txBox="1"/>
          <p:nvPr/>
        </p:nvSpPr>
        <p:spPr>
          <a:xfrm>
            <a:off x="2743200" y="1447800"/>
            <a:ext cx="4714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# of denied boarding per 10,000 passengers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Questions?</a:t>
            </a:r>
            <a:endParaRPr kumimoji="1" lang="ja-JP" altLang="en-US" dirty="0"/>
          </a:p>
        </p:txBody>
      </p:sp>
      <p:pic>
        <p:nvPicPr>
          <p:cNvPr id="4" name="Picture 4" descr="http://images.google.co.jp/url?source=imgres&amp;ct=img&amp;q=http://www.cartoonstock.com/newscartoons/cartoonists/sra/lowres/sran391l.jpg&amp;usg=AFQjCNGhDxwnQk1fVJm_0Ml2d1eiYwas5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2057400"/>
            <a:ext cx="4419600" cy="432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C00000"/>
                </a:solidFill>
              </a:rPr>
              <a:t>Reference</a:t>
            </a:r>
            <a:r>
              <a:rPr kumimoji="1" lang="en-US" altLang="ja-JP" dirty="0" smtClean="0">
                <a:solidFill>
                  <a:srgbClr val="C00000"/>
                </a:solidFill>
              </a:rPr>
              <a:t>: No-show rate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2" name="コンテンツ プレースホルダ 6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1" indent="0" algn="ctr">
              <a:buNone/>
            </a:pPr>
            <a:r>
              <a:rPr lang="en-US" altLang="ja-JP" dirty="0" smtClean="0">
                <a:ea typeface="ＭＳ Ｐゴシック" pitchFamily="50" charset="-128"/>
              </a:rPr>
              <a:t>normal no show is 10-15%</a:t>
            </a:r>
          </a:p>
          <a:p>
            <a:r>
              <a:rPr lang="en-US" altLang="ja-JP" sz="5400" dirty="0" smtClean="0"/>
              <a:t>20% in the late 1990s</a:t>
            </a:r>
          </a:p>
          <a:p>
            <a:r>
              <a:rPr lang="en-US" altLang="ja-JP" sz="5400" dirty="0" smtClean="0">
                <a:solidFill>
                  <a:srgbClr val="C00000"/>
                </a:solidFill>
              </a:rPr>
              <a:t>12% in 2005</a:t>
            </a:r>
          </a:p>
          <a:p>
            <a:pPr algn="r">
              <a:buNone/>
            </a:pPr>
            <a:r>
              <a:rPr lang="en-US" altLang="ja-JP" sz="1800" dirty="0" smtClean="0"/>
              <a:t>(source: USA TODAY (Dec.19</a:t>
            </a:r>
            <a:r>
              <a:rPr lang="en-US" altLang="ja-JP" sz="1800" baseline="30000" dirty="0" smtClean="0"/>
              <a:t>th</a:t>
            </a:r>
            <a:r>
              <a:rPr lang="en-US" altLang="ja-JP" sz="1800" dirty="0" smtClean="0"/>
              <a:t>,05))</a:t>
            </a:r>
          </a:p>
          <a:p>
            <a:pPr algn="r">
              <a:buNone/>
            </a:pPr>
            <a:endParaRPr lang="en-US" altLang="ja-JP" sz="1800" dirty="0" smtClean="0"/>
          </a:p>
          <a:p>
            <a:pPr algn="r">
              <a:buNone/>
            </a:pPr>
            <a:endParaRPr lang="en-US" altLang="ja-JP" sz="1800" dirty="0" smtClean="0"/>
          </a:p>
          <a:p>
            <a:pPr marL="0" lvl="1" indent="0">
              <a:buNone/>
            </a:pPr>
            <a:r>
              <a:rPr lang="en-US" altLang="ja-JP" dirty="0" smtClean="0">
                <a:ea typeface="ＭＳ Ｐゴシック" pitchFamily="50" charset="-128"/>
              </a:rPr>
              <a:t>*Latin flights can have up to 50% no show!</a:t>
            </a:r>
          </a:p>
          <a:p>
            <a:pPr marL="0" lvl="1" indent="0" algn="r">
              <a:buNone/>
            </a:pPr>
            <a:r>
              <a:rPr lang="en-US" altLang="ja-JP" sz="1800" dirty="0" smtClean="0">
                <a:ea typeface="ＭＳ Ｐゴシック" pitchFamily="50" charset="-128"/>
              </a:rPr>
              <a:t>(source: Continental Airlines OR Team (2005))</a:t>
            </a:r>
            <a:endParaRPr lang="en-US" altLang="ja-JP" dirty="0" smtClean="0">
              <a:ea typeface="ＭＳ Ｐゴシック" pitchFamily="50" charset="-128"/>
            </a:endParaRPr>
          </a:p>
          <a:p>
            <a:pPr marL="0" lvl="1" indent="0">
              <a:buNone/>
            </a:pPr>
            <a:endParaRPr lang="en-US" altLang="ja-JP" dirty="0" smtClean="0">
              <a:ea typeface="ＭＳ Ｐゴシック" pitchFamily="50" charset="-128"/>
            </a:endParaRPr>
          </a:p>
          <a:p>
            <a:pPr marL="0" lvl="1" indent="0">
              <a:buNone/>
            </a:pPr>
            <a:endParaRPr lang="en-US" altLang="ja-JP" sz="5400" dirty="0" smtClean="0"/>
          </a:p>
          <a:p>
            <a:pPr algn="r">
              <a:buNone/>
            </a:pPr>
            <a:endParaRPr lang="ja-JP" altLang="en-US" sz="1800" dirty="0"/>
          </a:p>
        </p:txBody>
      </p:sp>
      <p:cxnSp>
        <p:nvCxnSpPr>
          <p:cNvPr id="98" name="直線コネクタ 9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>
                <a:solidFill>
                  <a:srgbClr val="C00000"/>
                </a:solidFill>
                <a:ea typeface="ＭＳ Ｐゴシック" pitchFamily="50" charset="-128"/>
              </a:rPr>
              <a:t>Why do airlines overbook flights?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2" name="コンテンツ プレースホルダ 6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lvl="1" indent="0">
              <a:buFont typeface="Wingdings" pitchFamily="2" charset="2"/>
              <a:buChar char="l"/>
            </a:pP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400" dirty="0" smtClean="0">
                <a:solidFill>
                  <a:srgbClr val="C00000"/>
                </a:solidFill>
                <a:ea typeface="Arial Unicode MS" pitchFamily="50" charset="-128"/>
                <a:cs typeface="Arial Unicode MS" pitchFamily="50" charset="-128"/>
              </a:rPr>
              <a:t>50%</a:t>
            </a: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 of all reservations are </a:t>
            </a:r>
            <a:b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		either canceled or are no-shows!</a:t>
            </a:r>
          </a:p>
          <a:p>
            <a:pPr marL="0" lvl="1" indent="0"/>
            <a:endParaRPr lang="en-US" altLang="ja-JP" sz="2400" dirty="0" smtClean="0">
              <a:ea typeface="Arial Unicode MS" pitchFamily="50" charset="-128"/>
              <a:cs typeface="Arial Unicode MS" pitchFamily="50" charset="-128"/>
            </a:endParaRPr>
          </a:p>
          <a:p>
            <a:pPr marL="0" lvl="1" indent="0">
              <a:buFont typeface="Wingdings" pitchFamily="2" charset="2"/>
              <a:buChar char="l"/>
            </a:pP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Without overbooking, </a:t>
            </a:r>
            <a:r>
              <a:rPr lang="en-US" altLang="ja-JP" sz="2400" dirty="0" smtClean="0">
                <a:solidFill>
                  <a:srgbClr val="C00000"/>
                </a:solidFill>
                <a:ea typeface="Arial Unicode MS" pitchFamily="50" charset="-128"/>
                <a:cs typeface="Arial Unicode MS" pitchFamily="50" charset="-128"/>
              </a:rPr>
              <a:t>15%</a:t>
            </a: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 of seats on "sold-out" flights</a:t>
            </a:r>
            <a:b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		 would be empty at departure.</a:t>
            </a:r>
          </a:p>
          <a:p>
            <a:pPr marL="0" lvl="1" indent="0">
              <a:buNone/>
            </a:pPr>
            <a:endParaRPr lang="en-US" altLang="ja-JP" dirty="0" smtClean="0">
              <a:ea typeface="Arial Unicode MS" pitchFamily="50" charset="-128"/>
              <a:cs typeface="Arial Unicode MS" pitchFamily="50" charset="-128"/>
            </a:endParaRPr>
          </a:p>
          <a:p>
            <a:pPr marL="0" lvl="1" indent="0">
              <a:buNone/>
            </a:pPr>
            <a:r>
              <a:rPr lang="en-US" altLang="ja-JP" dirty="0" smtClean="0">
                <a:sym typeface="Wingdings" pitchFamily="2" charset="2"/>
              </a:rPr>
              <a:t>	</a:t>
            </a:r>
            <a:r>
              <a:rPr lang="en-US" altLang="ja-JP" dirty="0" smtClean="0"/>
              <a:t>Many airlines regularly overbook </a:t>
            </a:r>
            <a:br>
              <a:rPr lang="en-US" altLang="ja-JP" dirty="0" smtClean="0"/>
            </a:br>
            <a:r>
              <a:rPr lang="en-US" altLang="ja-JP" dirty="0" smtClean="0"/>
              <a:t>		busy routes by as much as </a:t>
            </a:r>
            <a:r>
              <a:rPr lang="en-US" altLang="ja-JP" dirty="0" smtClean="0">
                <a:solidFill>
                  <a:srgbClr val="C00000"/>
                </a:solidFill>
              </a:rPr>
              <a:t>200%</a:t>
            </a:r>
            <a:r>
              <a:rPr lang="en-US" altLang="ja-JP" dirty="0" smtClean="0"/>
              <a:t>. </a:t>
            </a:r>
            <a:endParaRPr lang="en-US" altLang="ja-JP" dirty="0" smtClean="0">
              <a:ea typeface="Arial Unicode MS" pitchFamily="50" charset="-128"/>
              <a:cs typeface="Arial Unicode MS" pitchFamily="50" charset="-128"/>
            </a:endParaRPr>
          </a:p>
          <a:p>
            <a:pPr marL="0" lvl="1" indent="0">
              <a:buNone/>
            </a:pPr>
            <a:endParaRPr lang="en-US" altLang="ja-JP" sz="5400" dirty="0" smtClean="0"/>
          </a:p>
          <a:p>
            <a:pPr algn="r">
              <a:buNone/>
            </a:pPr>
            <a:endParaRPr lang="ja-JP" altLang="en-US" sz="1800" dirty="0"/>
          </a:p>
        </p:txBody>
      </p:sp>
      <p:cxnSp>
        <p:nvCxnSpPr>
          <p:cNvPr id="98" name="直線コネクタ 9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0000"/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Overbooking Penalty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2" name="コンテンツ プレースホルダ 6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800600"/>
          </a:xfrm>
        </p:spPr>
        <p:txBody>
          <a:bodyPr>
            <a:normAutofit fontScale="92500" lnSpcReduction="20000"/>
          </a:bodyPr>
          <a:lstStyle/>
          <a:p>
            <a:pPr marL="514350" lvl="1" indent="-514350" algn="just">
              <a:buFont typeface="+mj-lt"/>
              <a:buAutoNum type="arabicPeriod"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dirty="0" smtClean="0">
                <a:ea typeface="ＭＳ Ｐゴシック" pitchFamily="50" charset="-128"/>
              </a:rPr>
              <a:t>$0 (=No compensation),</a:t>
            </a:r>
          </a:p>
          <a:p>
            <a:pPr marL="514350" lvl="1" indent="-514350">
              <a:buNone/>
            </a:pPr>
            <a:r>
              <a:rPr lang="en-US" altLang="ja-JP" dirty="0" smtClean="0">
                <a:ea typeface="ＭＳ Ｐゴシック" pitchFamily="50" charset="-128"/>
              </a:rPr>
              <a:t>	……………If you are bumped involuntarily and the airline arranges substitute transportation that is scheduled to get you to your final destination </a:t>
            </a:r>
            <a:r>
              <a:rPr lang="en-US" altLang="ja-JP" dirty="0" smtClean="0">
                <a:solidFill>
                  <a:srgbClr val="C00000"/>
                </a:solidFill>
                <a:ea typeface="ＭＳ Ｐゴシック" pitchFamily="50" charset="-128"/>
              </a:rPr>
              <a:t>within 1 hour of your original scheduled arrival time</a:t>
            </a:r>
            <a:r>
              <a:rPr lang="en-US" altLang="ja-JP" dirty="0" smtClean="0">
                <a:ea typeface="ＭＳ Ｐゴシック" pitchFamily="50" charset="-128"/>
              </a:rPr>
              <a:t>.</a:t>
            </a:r>
          </a:p>
          <a:p>
            <a:pPr marL="514350" lvl="1" indent="-514350" algn="just">
              <a:buFont typeface="+mj-lt"/>
              <a:buAutoNum type="arabicPeriod"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dirty="0" smtClean="0">
                <a:ea typeface="ＭＳ Ｐゴシック" pitchFamily="50" charset="-128"/>
              </a:rPr>
              <a:t>100% of your fare, $400 maximum compensation,</a:t>
            </a:r>
          </a:p>
          <a:p>
            <a:pPr marL="514350" lvl="1" indent="-514350" algn="just">
              <a:buNone/>
            </a:pPr>
            <a:r>
              <a:rPr lang="en-US" altLang="ja-JP" dirty="0" smtClean="0">
                <a:ea typeface="ＭＳ Ｐゴシック" pitchFamily="50" charset="-128"/>
              </a:rPr>
              <a:t>	If </a:t>
            </a:r>
            <a:r>
              <a:rPr lang="en-US" altLang="ja-JP" dirty="0" smtClean="0">
                <a:solidFill>
                  <a:srgbClr val="C00000"/>
                </a:solidFill>
                <a:ea typeface="ＭＳ Ｐゴシック" pitchFamily="50" charset="-128"/>
              </a:rPr>
              <a:t>between 1 and 2 hours after your original arrival time</a:t>
            </a:r>
            <a:r>
              <a:rPr lang="en-US" altLang="ja-JP" dirty="0" smtClean="0">
                <a:ea typeface="ＭＳ Ｐゴシック" pitchFamily="50" charset="-128"/>
              </a:rPr>
              <a:t>. </a:t>
            </a:r>
          </a:p>
          <a:p>
            <a:pPr marL="514350" lvl="1" indent="-514350" algn="just">
              <a:buFont typeface="+mj-lt"/>
              <a:buAutoNum type="arabicPeriod"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dirty="0" smtClean="0">
                <a:ea typeface="ＭＳ Ｐゴシック" pitchFamily="50" charset="-128"/>
              </a:rPr>
              <a:t>200% of your fare, $800 maximum compensation,</a:t>
            </a:r>
          </a:p>
          <a:p>
            <a:pPr marL="514350" lvl="1" indent="-514350" algn="just">
              <a:buNone/>
            </a:pPr>
            <a:r>
              <a:rPr lang="en-US" altLang="ja-JP" dirty="0" smtClean="0">
                <a:ea typeface="ＭＳ Ｐゴシック" pitchFamily="50" charset="-128"/>
              </a:rPr>
              <a:t>	If </a:t>
            </a:r>
            <a:r>
              <a:rPr lang="en-US" altLang="ja-JP" dirty="0" smtClean="0">
                <a:solidFill>
                  <a:srgbClr val="C00000"/>
                </a:solidFill>
                <a:ea typeface="ＭＳ Ｐゴシック" pitchFamily="50" charset="-128"/>
              </a:rPr>
              <a:t>more than 2 hours after your original arrival time</a:t>
            </a:r>
            <a:r>
              <a:rPr lang="en-US" altLang="ja-JP" dirty="0" smtClean="0">
                <a:ea typeface="ＭＳ Ｐゴシック" pitchFamily="50" charset="-128"/>
              </a:rPr>
              <a:t>. </a:t>
            </a:r>
          </a:p>
        </p:txBody>
      </p:sp>
      <p:cxnSp>
        <p:nvCxnSpPr>
          <p:cNvPr id="98" name="直線コネクタ 9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4495800" y="6488668"/>
            <a:ext cx="4315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(Source: U.S. Department of Transportation)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C00000"/>
                </a:solidFill>
              </a:rPr>
              <a:t>Revenue Management</a:t>
            </a:r>
            <a:endParaRPr kumimoji="1" lang="ja-JP" altLang="en-US" dirty="0">
              <a:solidFill>
                <a:srgbClr val="C00000"/>
              </a:solidFill>
            </a:endParaRPr>
          </a:p>
        </p:txBody>
      </p:sp>
      <p:sp>
        <p:nvSpPr>
          <p:cNvPr id="62" name="コンテンツ プレースホルダ 61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800600"/>
          </a:xfrm>
        </p:spPr>
        <p:txBody>
          <a:bodyPr>
            <a:normAutofit fontScale="92500" lnSpcReduction="10000"/>
          </a:bodyPr>
          <a:lstStyle/>
          <a:p>
            <a:pPr marL="514350" lvl="1" indent="-514350" algn="just">
              <a:buFont typeface="+mj-lt"/>
              <a:buAutoNum type="arabicPeriod"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b="1" dirty="0" smtClean="0">
                <a:ea typeface="ＭＳ Ｐゴシック" pitchFamily="50" charset="-128"/>
              </a:rPr>
              <a:t>Capacity Control</a:t>
            </a:r>
          </a:p>
          <a:p>
            <a:pPr marL="514350" lvl="1" indent="-514350">
              <a:buNone/>
            </a:pPr>
            <a:r>
              <a:rPr lang="en-US" altLang="ja-JP" dirty="0" smtClean="0">
                <a:ea typeface="ＭＳ Ｐゴシック" pitchFamily="50" charset="-128"/>
              </a:rPr>
              <a:t>	How to allocate limited capacity to different classes of customer.</a:t>
            </a:r>
          </a:p>
          <a:p>
            <a:pPr marL="514350" lvl="1" indent="-514350" algn="just">
              <a:buFont typeface="+mj-lt"/>
              <a:buAutoNum type="arabicPeriod"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b="1" dirty="0" smtClean="0">
                <a:ea typeface="ＭＳ Ｐゴシック" pitchFamily="50" charset="-128"/>
              </a:rPr>
              <a:t>Overbooking</a:t>
            </a:r>
          </a:p>
          <a:p>
            <a:pPr marL="514350" lvl="1" indent="-514350" algn="just">
              <a:buNone/>
            </a:pPr>
            <a:r>
              <a:rPr lang="en-US" altLang="ja-JP" dirty="0" smtClean="0">
                <a:ea typeface="ＭＳ Ｐゴシック" pitchFamily="50" charset="-128"/>
              </a:rPr>
              <a:t>	How many total book to accept?</a:t>
            </a:r>
          </a:p>
          <a:p>
            <a:pPr marL="514350" lvl="1" indent="-514350" algn="just">
              <a:buNone/>
            </a:pPr>
            <a:endParaRPr lang="en-US" altLang="ja-JP" dirty="0" smtClean="0">
              <a:ea typeface="ＭＳ Ｐゴシック" pitchFamily="50" charset="-128"/>
            </a:endParaRPr>
          </a:p>
          <a:p>
            <a:pPr marL="514350" lvl="1" indent="-514350" algn="just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Networking Management </a:t>
            </a:r>
          </a:p>
          <a:p>
            <a:pPr marL="514350" lvl="1" indent="-514350" algn="just">
              <a:buNone/>
            </a:pPr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ea typeface="ＭＳ Ｐゴシック" pitchFamily="50" charset="-128"/>
              </a:rPr>
              <a:t>	How to manage booking across a complex service network?</a:t>
            </a:r>
          </a:p>
        </p:txBody>
      </p:sp>
      <p:cxnSp>
        <p:nvCxnSpPr>
          <p:cNvPr id="98" name="直線コネクタ 97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Crandall solved problems of</a:t>
            </a:r>
            <a:br>
              <a:rPr lang="en-US" altLang="ja-JP" dirty="0" smtClean="0"/>
            </a:br>
            <a:r>
              <a:rPr lang="en-US" altLang="ja-JP" dirty="0" smtClean="0"/>
              <a:t>“empty fly” and “overbooking”.</a:t>
            </a:r>
            <a:endParaRPr kumimoji="1" lang="ja-JP" altLang="en-US" dirty="0"/>
          </a:p>
        </p:txBody>
      </p:sp>
      <p:pic>
        <p:nvPicPr>
          <p:cNvPr id="21506" name="Picture 2" descr="http://images.google.co.jp/url?source=imgres&amp;ct=img&amp;q=http://cache2.asset-cache.net/xc/50494967.jpg%3Fv%3D1%26c%3DIWSAsset%26k%3D2%26d%3D4996399091E83186D715D6F2A9D130228311D4CE3AE77CED&amp;usg=AFQjCNHq52Ujtt4uSJkS3vKco7Lccuz-3w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828800"/>
            <a:ext cx="3777854" cy="2518569"/>
          </a:xfrm>
          <a:prstGeom prst="rect">
            <a:avLst/>
          </a:prstGeom>
          <a:noFill/>
        </p:spPr>
      </p:pic>
      <p:sp>
        <p:nvSpPr>
          <p:cNvPr id="6" name="正方形/長方形 5"/>
          <p:cNvSpPr/>
          <p:nvPr/>
        </p:nvSpPr>
        <p:spPr>
          <a:xfrm>
            <a:off x="914400" y="4419600"/>
            <a:ext cx="7543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Robert L. Crandall, former CEO of American Airlines</a:t>
            </a:r>
            <a:b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dirty="0" smtClean="0">
                <a:ea typeface="Arial Unicode MS" pitchFamily="50" charset="-128"/>
                <a:cs typeface="Arial Unicode MS" pitchFamily="50" charset="-128"/>
              </a:rPr>
              <a:t>(MBA(Wharton))</a:t>
            </a:r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838200" y="5181600"/>
            <a:ext cx="7848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i="1" dirty="0" smtClean="0">
                <a:solidFill>
                  <a:schemeClr val="tx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“The development of yield management was a key to American Airline‘s survival in the post-deregulation environment in 1979.”</a:t>
            </a:r>
          </a:p>
          <a:p>
            <a:pPr algn="just"/>
            <a:endParaRPr lang="en-US" altLang="ja-JP" i="1" dirty="0" smtClean="0">
              <a:solidFill>
                <a:schemeClr val="tx2"/>
              </a:solidFill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algn="just"/>
            <a:r>
              <a:rPr lang="en-US" altLang="ja-JP" i="1" dirty="0" smtClean="0">
                <a:solidFill>
                  <a:schemeClr val="tx2"/>
                </a:solidFill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“The development of the American Airline's yield-management system has been long and sometimes difficult, but this investment has paid off.”</a:t>
            </a:r>
            <a:endParaRPr lang="ja-JP" altLang="en-US" i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print">
            <a:alphaModFix amt="2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3A6873C7-F91A-4B82-9A74-CD2F2E420651}" type="slidenum">
              <a:rPr lang="en-US" altLang="ja-JP">
                <a:latin typeface="Arial" pitchFamily="34" charset="0"/>
                <a:ea typeface="ＭＳ Ｐゴシック" pitchFamily="50" charset="-128"/>
              </a:rPr>
              <a:pPr/>
              <a:t>8</a:t>
            </a:fld>
            <a:endParaRPr lang="en-US" altLang="ja-JP">
              <a:latin typeface="Arial" pitchFamily="34" charset="0"/>
              <a:ea typeface="ＭＳ Ｐゴシック" pitchFamily="50" charset="-128"/>
            </a:endParaRPr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>
                <a:solidFill>
                  <a:srgbClr val="C00000"/>
                </a:solidFill>
                <a:ea typeface="ＭＳ Ｐゴシック" pitchFamily="50" charset="-128"/>
              </a:rPr>
              <a:t>Benefits at American Airlines</a:t>
            </a: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133600"/>
            <a:ext cx="8458200" cy="4343400"/>
          </a:xfrm>
        </p:spPr>
        <p:txBody>
          <a:bodyPr/>
          <a:lstStyle/>
          <a:p>
            <a:pPr>
              <a:lnSpc>
                <a:spcPct val="120000"/>
              </a:lnSpc>
              <a:buFontTx/>
              <a:buNone/>
            </a:pP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Benefits of Revenue Management to American Airlines:</a:t>
            </a:r>
          </a:p>
          <a:p>
            <a:pPr>
              <a:lnSpc>
                <a:spcPct val="120000"/>
              </a:lnSpc>
              <a:buFontTx/>
              <a:buNone/>
            </a:pPr>
            <a:endParaRPr lang="en-US" altLang="ja-JP" sz="2400" dirty="0" smtClean="0">
              <a:ea typeface="Arial Unicode MS" pitchFamily="50" charset="-128"/>
              <a:cs typeface="Arial Unicode MS" pitchFamily="50" charset="-128"/>
            </a:endParaRPr>
          </a:p>
          <a:p>
            <a:pPr>
              <a:lnSpc>
                <a:spcPct val="120000"/>
              </a:lnSpc>
            </a:pP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$1.4 Billion in 1989-1991  (3 years)</a:t>
            </a:r>
          </a:p>
          <a:p>
            <a:pPr>
              <a:lnSpc>
                <a:spcPct val="120000"/>
              </a:lnSpc>
            </a:pPr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on a net profit of  $892 million over this time frame</a:t>
            </a:r>
          </a:p>
          <a:p>
            <a:r>
              <a:rPr lang="en-US" altLang="ja-JP" sz="2400" dirty="0" smtClean="0">
                <a:ea typeface="Arial Unicode MS" pitchFamily="50" charset="-128"/>
                <a:cs typeface="Arial Unicode MS" pitchFamily="50" charset="-128"/>
              </a:rPr>
              <a:t>estimated now to contribute  $500 million per year to revenues.</a:t>
            </a:r>
          </a:p>
          <a:p>
            <a:endParaRPr lang="en-US" altLang="ja-JP" sz="2400" dirty="0" smtClean="0">
              <a:ea typeface="Arial Unicode MS" pitchFamily="50" charset="-128"/>
              <a:cs typeface="Arial Unicode MS" pitchFamily="50" charset="-128"/>
            </a:endParaRPr>
          </a:p>
        </p:txBody>
      </p:sp>
      <p:cxnSp>
        <p:nvCxnSpPr>
          <p:cNvPr id="5" name="直線コネクタ 4"/>
          <p:cNvCxnSpPr/>
          <p:nvPr/>
        </p:nvCxnSpPr>
        <p:spPr>
          <a:xfrm>
            <a:off x="381000" y="1143000"/>
            <a:ext cx="8458200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" name="正方形/長方形 5"/>
          <p:cNvSpPr/>
          <p:nvPr/>
        </p:nvSpPr>
        <p:spPr>
          <a:xfrm>
            <a:off x="457200" y="5486400"/>
            <a:ext cx="7772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ja-JP" sz="2400" dirty="0" smtClean="0">
                <a:solidFill>
                  <a:schemeClr val="tx2"/>
                </a:solidFill>
              </a:rPr>
              <a:t>Other airlines, which were not as committed to the new practice, were out of business by this time or soon afterward</a:t>
            </a:r>
            <a:endParaRPr lang="ja-JP" altLang="en-US" sz="24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>
                <a:solidFill>
                  <a:srgbClr val="FFC000"/>
                </a:solidFill>
              </a:rPr>
              <a:t>Objective</a:t>
            </a:r>
          </a:p>
          <a:p>
            <a:pPr marL="514350" indent="-514350">
              <a:buFont typeface="+mj-lt"/>
              <a:buAutoNum type="arabicPeriod"/>
            </a:pPr>
            <a:r>
              <a:rPr kumimoji="1" lang="en-US" altLang="ja-JP" sz="3200" dirty="0" smtClean="0"/>
              <a:t>Scenario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Solution methodology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Results</a:t>
            </a:r>
          </a:p>
          <a:p>
            <a:pPr marL="514350" indent="-514350">
              <a:buFont typeface="+mj-lt"/>
              <a:buAutoNum type="arabicPeriod"/>
            </a:pPr>
            <a:r>
              <a:rPr lang="en-US" altLang="ja-JP" sz="3200" dirty="0" smtClean="0"/>
              <a:t>Conclusion and implication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kumimoji="1" lang="en-US" altLang="ja-JP" dirty="0" smtClean="0">
                <a:solidFill>
                  <a:srgbClr val="FFC000"/>
                </a:solidFill>
              </a:rPr>
              <a:t>Agenda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ペーパー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ペーパー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ペーパー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ペーパー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ペーパー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ペーパー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ペーパー">
  <a:themeElements>
    <a:clrScheme name="ペーパー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ペーパー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ペーパー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920</TotalTime>
  <Words>657</Words>
  <Application>Microsoft Office PowerPoint</Application>
  <PresentationFormat>On-screen Show (4:3)</PresentationFormat>
  <Paragraphs>273</Paragraphs>
  <Slides>31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Office テーマ</vt:lpstr>
      <vt:lpstr>1_Office テーマ</vt:lpstr>
      <vt:lpstr>3_Office テーマ</vt:lpstr>
      <vt:lpstr>ペーパー</vt:lpstr>
      <vt:lpstr>1_ペーパー</vt:lpstr>
      <vt:lpstr>2_ペーパー</vt:lpstr>
      <vt:lpstr>4_Office テーマ</vt:lpstr>
      <vt:lpstr>Yield Management of Airline Revenue</vt:lpstr>
      <vt:lpstr>Agenda</vt:lpstr>
      <vt:lpstr>Have you ever been bumped off of flights?</vt:lpstr>
      <vt:lpstr>Why do airlines overbook flights?</vt:lpstr>
      <vt:lpstr>Overbooking Penalty</vt:lpstr>
      <vt:lpstr>Revenue Management</vt:lpstr>
      <vt:lpstr>Crandall solved problems of “empty fly” and “overbooking”.</vt:lpstr>
      <vt:lpstr>Benefits at American Airlines</vt:lpstr>
      <vt:lpstr>Agenda</vt:lpstr>
      <vt:lpstr>Objective</vt:lpstr>
      <vt:lpstr>Agenda</vt:lpstr>
      <vt:lpstr>Scenario</vt:lpstr>
      <vt:lpstr>Decision Tree</vt:lpstr>
      <vt:lpstr>Agenda</vt:lpstr>
      <vt:lpstr>Assumptions (price, no-shows)</vt:lpstr>
      <vt:lpstr>Assumptions (Bump-out passenger)</vt:lpstr>
      <vt:lpstr>Assumptions (Bump-out passenger)</vt:lpstr>
      <vt:lpstr>Assumptions (Bump-out costs)</vt:lpstr>
      <vt:lpstr>Agenda</vt:lpstr>
      <vt:lpstr>Privilege vs. No Privilege</vt:lpstr>
      <vt:lpstr>Decision Table - Privilege</vt:lpstr>
      <vt:lpstr>Optimal Result - Privilege</vt:lpstr>
      <vt:lpstr>Decision Table – No Privilege</vt:lpstr>
      <vt:lpstr>Optimal Result – No Privilege</vt:lpstr>
      <vt:lpstr>Results</vt:lpstr>
      <vt:lpstr>Agenda</vt:lpstr>
      <vt:lpstr>Conclusion</vt:lpstr>
      <vt:lpstr>Implication Other field where yield management is useful</vt:lpstr>
      <vt:lpstr>Examples</vt:lpstr>
      <vt:lpstr>Questions?</vt:lpstr>
      <vt:lpstr>Reference: No-show rate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Discount Model of Airline Revenue Management</dc:title>
  <dc:creator>.</dc:creator>
  <cp:lastModifiedBy>fu228</cp:lastModifiedBy>
  <cp:revision>65</cp:revision>
  <dcterms:created xsi:type="dcterms:W3CDTF">2009-12-13T03:30:05Z</dcterms:created>
  <dcterms:modified xsi:type="dcterms:W3CDTF">2009-12-14T17:24:48Z</dcterms:modified>
</cp:coreProperties>
</file>